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6" r:id="rId1"/>
  </p:sldMasterIdLst>
  <p:notesMasterIdLst>
    <p:notesMasterId r:id="rId18"/>
  </p:notesMasterIdLst>
  <p:sldIdLst>
    <p:sldId id="256" r:id="rId2"/>
    <p:sldId id="257" r:id="rId3"/>
    <p:sldId id="348" r:id="rId4"/>
    <p:sldId id="325" r:id="rId5"/>
    <p:sldId id="337" r:id="rId6"/>
    <p:sldId id="338" r:id="rId7"/>
    <p:sldId id="330" r:id="rId8"/>
    <p:sldId id="342" r:id="rId9"/>
    <p:sldId id="349" r:id="rId10"/>
    <p:sldId id="352" r:id="rId11"/>
    <p:sldId id="350" r:id="rId12"/>
    <p:sldId id="354" r:id="rId13"/>
    <p:sldId id="353" r:id="rId14"/>
    <p:sldId id="356" r:id="rId15"/>
    <p:sldId id="355" r:id="rId16"/>
    <p:sldId id="35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Glance" initials="DG" lastIdx="1" clrIdx="0">
    <p:extLst>
      <p:ext uri="{19B8F6BF-5375-455C-9EA6-DF929625EA0E}">
        <p15:presenceInfo xmlns:p15="http://schemas.microsoft.com/office/powerpoint/2012/main" userId="S::00048920@uwa.edu.au::78f19221-0802-4a87-b561-ec50043bdac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1"/>
    <p:restoredTop sz="94694"/>
  </p:normalViewPr>
  <p:slideViewPr>
    <p:cSldViewPr snapToGrid="0">
      <p:cViewPr varScale="1">
        <p:scale>
          <a:sx n="175" d="100"/>
          <a:sy n="175" d="100"/>
        </p:scale>
        <p:origin x="192" y="5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E55BE3-1DBD-4805-BA07-F888157FA08C}" type="doc">
      <dgm:prSet loTypeId="urn:microsoft.com/office/officeart/2016/7/layout/LinearBlockProcessNumbered" loCatId="process" qsTypeId="urn:microsoft.com/office/officeart/2005/8/quickstyle/simple4" qsCatId="simple" csTypeId="urn:microsoft.com/office/officeart/2005/8/colors/colorful2" csCatId="colorful" phldr="1"/>
      <dgm:spPr/>
      <dgm:t>
        <a:bodyPr/>
        <a:lstStyle/>
        <a:p>
          <a:endParaRPr lang="en-US"/>
        </a:p>
      </dgm:t>
    </dgm:pt>
    <dgm:pt modelId="{0C2543A4-036D-4F32-AA33-EC2982AE3DAE}">
      <dgm:prSet/>
      <dgm:spPr/>
      <dgm:t>
        <a:bodyPr/>
        <a:lstStyle/>
        <a:p>
          <a:r>
            <a:rPr lang="en-AU" dirty="0"/>
            <a:t>Understand what ChatGPT is</a:t>
          </a:r>
          <a:endParaRPr lang="en-US" dirty="0"/>
        </a:p>
      </dgm:t>
    </dgm:pt>
    <dgm:pt modelId="{C6F814DB-4266-42CD-B6C9-665759BE333B}" type="parTrans" cxnId="{BA502309-51EF-4B4B-BF80-1573A6AE39BD}">
      <dgm:prSet/>
      <dgm:spPr/>
      <dgm:t>
        <a:bodyPr/>
        <a:lstStyle/>
        <a:p>
          <a:endParaRPr lang="en-US"/>
        </a:p>
      </dgm:t>
    </dgm:pt>
    <dgm:pt modelId="{31AD1D09-B8F7-4697-91F8-72B429AA540B}" type="sibTrans" cxnId="{BA502309-51EF-4B4B-BF80-1573A6AE39BD}">
      <dgm:prSet phldrT="01" phldr="0"/>
      <dgm:spPr/>
      <dgm:t>
        <a:bodyPr/>
        <a:lstStyle/>
        <a:p>
          <a:r>
            <a:rPr lang="en-US"/>
            <a:t>01</a:t>
          </a:r>
          <a:endParaRPr lang="en-US" dirty="0"/>
        </a:p>
      </dgm:t>
    </dgm:pt>
    <dgm:pt modelId="{1813DF02-F4AA-417C-90F2-F9A9F3284972}">
      <dgm:prSet/>
      <dgm:spPr/>
      <dgm:t>
        <a:bodyPr/>
        <a:lstStyle/>
        <a:p>
          <a:r>
            <a:rPr lang="en-AU" dirty="0"/>
            <a:t>Understand how to use it effectively in Cybersecurity practice and study</a:t>
          </a:r>
          <a:endParaRPr lang="en-US" dirty="0"/>
        </a:p>
      </dgm:t>
    </dgm:pt>
    <dgm:pt modelId="{C7868A53-7101-40F7-A618-1EA4F50114A5}" type="parTrans" cxnId="{E71FC0A8-5DB2-4504-A450-61775D204F55}">
      <dgm:prSet/>
      <dgm:spPr/>
      <dgm:t>
        <a:bodyPr/>
        <a:lstStyle/>
        <a:p>
          <a:endParaRPr lang="en-US"/>
        </a:p>
      </dgm:t>
    </dgm:pt>
    <dgm:pt modelId="{DFB9D784-0E08-430C-B460-DB32834D5E2D}" type="sibTrans" cxnId="{E71FC0A8-5DB2-4504-A450-61775D204F55}">
      <dgm:prSet phldrT="02" phldr="0"/>
      <dgm:spPr/>
      <dgm:t>
        <a:bodyPr/>
        <a:lstStyle/>
        <a:p>
          <a:r>
            <a:rPr lang="en-US"/>
            <a:t>02</a:t>
          </a:r>
        </a:p>
      </dgm:t>
    </dgm:pt>
    <dgm:pt modelId="{5A2035BA-59ED-41B7-B3D5-F6661DA6294A}">
      <dgm:prSet/>
      <dgm:spPr/>
      <dgm:t>
        <a:bodyPr/>
        <a:lstStyle/>
        <a:p>
          <a:r>
            <a:rPr lang="en-AU" dirty="0"/>
            <a:t>Understand the “rules” or ethics of using it</a:t>
          </a:r>
          <a:endParaRPr lang="en-US" dirty="0"/>
        </a:p>
      </dgm:t>
    </dgm:pt>
    <dgm:pt modelId="{D9FA2F78-3F92-4DCB-AE53-BF016578390C}" type="parTrans" cxnId="{02983F95-F871-4C38-A0E9-D53446C8865A}">
      <dgm:prSet/>
      <dgm:spPr/>
      <dgm:t>
        <a:bodyPr/>
        <a:lstStyle/>
        <a:p>
          <a:endParaRPr lang="en-US"/>
        </a:p>
      </dgm:t>
    </dgm:pt>
    <dgm:pt modelId="{5F68298B-3382-4F45-97D1-FA94FC8397F1}" type="sibTrans" cxnId="{02983F95-F871-4C38-A0E9-D53446C8865A}">
      <dgm:prSet phldrT="03" phldr="0"/>
      <dgm:spPr/>
      <dgm:t>
        <a:bodyPr/>
        <a:lstStyle/>
        <a:p>
          <a:r>
            <a:rPr lang="en-US"/>
            <a:t>03</a:t>
          </a:r>
        </a:p>
      </dgm:t>
    </dgm:pt>
    <dgm:pt modelId="{05AB82BC-90FF-0D4D-87AC-F19867583248}" type="pres">
      <dgm:prSet presAssocID="{EAE55BE3-1DBD-4805-BA07-F888157FA08C}" presName="Name0" presStyleCnt="0">
        <dgm:presLayoutVars>
          <dgm:animLvl val="lvl"/>
          <dgm:resizeHandles val="exact"/>
        </dgm:presLayoutVars>
      </dgm:prSet>
      <dgm:spPr/>
    </dgm:pt>
    <dgm:pt modelId="{874F1E2E-8953-A849-8CCD-B27A545D14F0}" type="pres">
      <dgm:prSet presAssocID="{0C2543A4-036D-4F32-AA33-EC2982AE3DAE}" presName="compositeNode" presStyleCnt="0">
        <dgm:presLayoutVars>
          <dgm:bulletEnabled val="1"/>
        </dgm:presLayoutVars>
      </dgm:prSet>
      <dgm:spPr/>
    </dgm:pt>
    <dgm:pt modelId="{DA6CB1C2-FEED-7E44-B3B0-483FFE843027}" type="pres">
      <dgm:prSet presAssocID="{0C2543A4-036D-4F32-AA33-EC2982AE3DAE}" presName="bgRect" presStyleLbl="alignNode1" presStyleIdx="0" presStyleCnt="3"/>
      <dgm:spPr/>
    </dgm:pt>
    <dgm:pt modelId="{45450710-1DEA-6A4D-A047-F1DB159DCD43}" type="pres">
      <dgm:prSet presAssocID="{31AD1D09-B8F7-4697-91F8-72B429AA540B}" presName="sibTransNodeRect" presStyleLbl="alignNode1" presStyleIdx="0" presStyleCnt="3">
        <dgm:presLayoutVars>
          <dgm:chMax val="0"/>
          <dgm:bulletEnabled val="1"/>
        </dgm:presLayoutVars>
      </dgm:prSet>
      <dgm:spPr/>
    </dgm:pt>
    <dgm:pt modelId="{DBEC1E7C-61B8-9C45-B519-CA1696A20037}" type="pres">
      <dgm:prSet presAssocID="{0C2543A4-036D-4F32-AA33-EC2982AE3DAE}" presName="nodeRect" presStyleLbl="alignNode1" presStyleIdx="0" presStyleCnt="3">
        <dgm:presLayoutVars>
          <dgm:bulletEnabled val="1"/>
        </dgm:presLayoutVars>
      </dgm:prSet>
      <dgm:spPr/>
    </dgm:pt>
    <dgm:pt modelId="{C4A5A155-9750-D749-82B6-495D61C51423}" type="pres">
      <dgm:prSet presAssocID="{31AD1D09-B8F7-4697-91F8-72B429AA540B}" presName="sibTrans" presStyleCnt="0"/>
      <dgm:spPr/>
    </dgm:pt>
    <dgm:pt modelId="{22D71C53-EE09-0D40-966E-DCF2D145834E}" type="pres">
      <dgm:prSet presAssocID="{1813DF02-F4AA-417C-90F2-F9A9F3284972}" presName="compositeNode" presStyleCnt="0">
        <dgm:presLayoutVars>
          <dgm:bulletEnabled val="1"/>
        </dgm:presLayoutVars>
      </dgm:prSet>
      <dgm:spPr/>
    </dgm:pt>
    <dgm:pt modelId="{40031D7F-9BDA-2944-8078-AD85E9FF92D7}" type="pres">
      <dgm:prSet presAssocID="{1813DF02-F4AA-417C-90F2-F9A9F3284972}" presName="bgRect" presStyleLbl="alignNode1" presStyleIdx="1" presStyleCnt="3"/>
      <dgm:spPr/>
    </dgm:pt>
    <dgm:pt modelId="{0C9B0EE7-B943-D74A-AE60-A9970E75E8FE}" type="pres">
      <dgm:prSet presAssocID="{DFB9D784-0E08-430C-B460-DB32834D5E2D}" presName="sibTransNodeRect" presStyleLbl="alignNode1" presStyleIdx="1" presStyleCnt="3">
        <dgm:presLayoutVars>
          <dgm:chMax val="0"/>
          <dgm:bulletEnabled val="1"/>
        </dgm:presLayoutVars>
      </dgm:prSet>
      <dgm:spPr/>
    </dgm:pt>
    <dgm:pt modelId="{C0C6040A-4A96-0844-A0A2-29C21B8CB8A0}" type="pres">
      <dgm:prSet presAssocID="{1813DF02-F4AA-417C-90F2-F9A9F3284972}" presName="nodeRect" presStyleLbl="alignNode1" presStyleIdx="1" presStyleCnt="3">
        <dgm:presLayoutVars>
          <dgm:bulletEnabled val="1"/>
        </dgm:presLayoutVars>
      </dgm:prSet>
      <dgm:spPr/>
    </dgm:pt>
    <dgm:pt modelId="{C86141E3-1561-D146-B199-B1A579FB58C1}" type="pres">
      <dgm:prSet presAssocID="{DFB9D784-0E08-430C-B460-DB32834D5E2D}" presName="sibTrans" presStyleCnt="0"/>
      <dgm:spPr/>
    </dgm:pt>
    <dgm:pt modelId="{25817A9F-DBB9-1E47-AE43-7719A592624C}" type="pres">
      <dgm:prSet presAssocID="{5A2035BA-59ED-41B7-B3D5-F6661DA6294A}" presName="compositeNode" presStyleCnt="0">
        <dgm:presLayoutVars>
          <dgm:bulletEnabled val="1"/>
        </dgm:presLayoutVars>
      </dgm:prSet>
      <dgm:spPr/>
    </dgm:pt>
    <dgm:pt modelId="{C5631D8A-0FB4-6342-BF5D-EB1703C93789}" type="pres">
      <dgm:prSet presAssocID="{5A2035BA-59ED-41B7-B3D5-F6661DA6294A}" presName="bgRect" presStyleLbl="alignNode1" presStyleIdx="2" presStyleCnt="3"/>
      <dgm:spPr/>
    </dgm:pt>
    <dgm:pt modelId="{4910555F-C4BA-3645-8B1F-CF70B02616F5}" type="pres">
      <dgm:prSet presAssocID="{5F68298B-3382-4F45-97D1-FA94FC8397F1}" presName="sibTransNodeRect" presStyleLbl="alignNode1" presStyleIdx="2" presStyleCnt="3">
        <dgm:presLayoutVars>
          <dgm:chMax val="0"/>
          <dgm:bulletEnabled val="1"/>
        </dgm:presLayoutVars>
      </dgm:prSet>
      <dgm:spPr/>
    </dgm:pt>
    <dgm:pt modelId="{055FD308-5585-A84A-9089-1BF2880A1880}" type="pres">
      <dgm:prSet presAssocID="{5A2035BA-59ED-41B7-B3D5-F6661DA6294A}" presName="nodeRect" presStyleLbl="alignNode1" presStyleIdx="2" presStyleCnt="3">
        <dgm:presLayoutVars>
          <dgm:bulletEnabled val="1"/>
        </dgm:presLayoutVars>
      </dgm:prSet>
      <dgm:spPr/>
    </dgm:pt>
  </dgm:ptLst>
  <dgm:cxnLst>
    <dgm:cxn modelId="{BA502309-51EF-4B4B-BF80-1573A6AE39BD}" srcId="{EAE55BE3-1DBD-4805-BA07-F888157FA08C}" destId="{0C2543A4-036D-4F32-AA33-EC2982AE3DAE}" srcOrd="0" destOrd="0" parTransId="{C6F814DB-4266-42CD-B6C9-665759BE333B}" sibTransId="{31AD1D09-B8F7-4697-91F8-72B429AA540B}"/>
    <dgm:cxn modelId="{B7EC041C-60F9-F34E-9998-E3F7BE44D0E8}" type="presOf" srcId="{0C2543A4-036D-4F32-AA33-EC2982AE3DAE}" destId="{DA6CB1C2-FEED-7E44-B3B0-483FFE843027}" srcOrd="0" destOrd="0" presId="urn:microsoft.com/office/officeart/2016/7/layout/LinearBlockProcessNumbered"/>
    <dgm:cxn modelId="{D4AA1D35-2910-684D-BE2E-F674F1310647}" type="presOf" srcId="{31AD1D09-B8F7-4697-91F8-72B429AA540B}" destId="{45450710-1DEA-6A4D-A047-F1DB159DCD43}" srcOrd="0" destOrd="0" presId="urn:microsoft.com/office/officeart/2016/7/layout/LinearBlockProcessNumbered"/>
    <dgm:cxn modelId="{3FC38352-554B-4B46-AF5E-B30006D35602}" type="presOf" srcId="{1813DF02-F4AA-417C-90F2-F9A9F3284972}" destId="{40031D7F-9BDA-2944-8078-AD85E9FF92D7}" srcOrd="0" destOrd="0" presId="urn:microsoft.com/office/officeart/2016/7/layout/LinearBlockProcessNumbered"/>
    <dgm:cxn modelId="{DC69675E-CB97-AD43-B693-0F230814357A}" type="presOf" srcId="{DFB9D784-0E08-430C-B460-DB32834D5E2D}" destId="{0C9B0EE7-B943-D74A-AE60-A9970E75E8FE}" srcOrd="0" destOrd="0" presId="urn:microsoft.com/office/officeart/2016/7/layout/LinearBlockProcessNumbered"/>
    <dgm:cxn modelId="{8549C56E-DDB2-E249-A132-5A3A1F19142B}" type="presOf" srcId="{5F68298B-3382-4F45-97D1-FA94FC8397F1}" destId="{4910555F-C4BA-3645-8B1F-CF70B02616F5}" srcOrd="0" destOrd="0" presId="urn:microsoft.com/office/officeart/2016/7/layout/LinearBlockProcessNumbered"/>
    <dgm:cxn modelId="{5E01F78A-4C2A-6540-B71F-7D5BC48B4F03}" type="presOf" srcId="{5A2035BA-59ED-41B7-B3D5-F6661DA6294A}" destId="{055FD308-5585-A84A-9089-1BF2880A1880}" srcOrd="1" destOrd="0" presId="urn:microsoft.com/office/officeart/2016/7/layout/LinearBlockProcessNumbered"/>
    <dgm:cxn modelId="{BA0A8A8E-695B-4444-945E-00376938A138}" type="presOf" srcId="{0C2543A4-036D-4F32-AA33-EC2982AE3DAE}" destId="{DBEC1E7C-61B8-9C45-B519-CA1696A20037}" srcOrd="1" destOrd="0" presId="urn:microsoft.com/office/officeart/2016/7/layout/LinearBlockProcessNumbered"/>
    <dgm:cxn modelId="{82E22090-E23F-E54E-A7F7-767FEA0A5E06}" type="presOf" srcId="{1813DF02-F4AA-417C-90F2-F9A9F3284972}" destId="{C0C6040A-4A96-0844-A0A2-29C21B8CB8A0}" srcOrd="1" destOrd="0" presId="urn:microsoft.com/office/officeart/2016/7/layout/LinearBlockProcessNumbered"/>
    <dgm:cxn modelId="{02983F95-F871-4C38-A0E9-D53446C8865A}" srcId="{EAE55BE3-1DBD-4805-BA07-F888157FA08C}" destId="{5A2035BA-59ED-41B7-B3D5-F6661DA6294A}" srcOrd="2" destOrd="0" parTransId="{D9FA2F78-3F92-4DCB-AE53-BF016578390C}" sibTransId="{5F68298B-3382-4F45-97D1-FA94FC8397F1}"/>
    <dgm:cxn modelId="{8F0D3898-B4FE-5F4C-8B68-0D07990113F6}" type="presOf" srcId="{5A2035BA-59ED-41B7-B3D5-F6661DA6294A}" destId="{C5631D8A-0FB4-6342-BF5D-EB1703C93789}" srcOrd="0" destOrd="0" presId="urn:microsoft.com/office/officeart/2016/7/layout/LinearBlockProcessNumbered"/>
    <dgm:cxn modelId="{C212DCA7-C7FC-904F-B011-3E21B83672DA}" type="presOf" srcId="{EAE55BE3-1DBD-4805-BA07-F888157FA08C}" destId="{05AB82BC-90FF-0D4D-87AC-F19867583248}" srcOrd="0" destOrd="0" presId="urn:microsoft.com/office/officeart/2016/7/layout/LinearBlockProcessNumbered"/>
    <dgm:cxn modelId="{E71FC0A8-5DB2-4504-A450-61775D204F55}" srcId="{EAE55BE3-1DBD-4805-BA07-F888157FA08C}" destId="{1813DF02-F4AA-417C-90F2-F9A9F3284972}" srcOrd="1" destOrd="0" parTransId="{C7868A53-7101-40F7-A618-1EA4F50114A5}" sibTransId="{DFB9D784-0E08-430C-B460-DB32834D5E2D}"/>
    <dgm:cxn modelId="{01499712-2E16-8E4F-8CC4-BF6C341FD6B1}" type="presParOf" srcId="{05AB82BC-90FF-0D4D-87AC-F19867583248}" destId="{874F1E2E-8953-A849-8CCD-B27A545D14F0}" srcOrd="0" destOrd="0" presId="urn:microsoft.com/office/officeart/2016/7/layout/LinearBlockProcessNumbered"/>
    <dgm:cxn modelId="{C5AF34AE-0D52-EA4A-9948-C66354F6F62F}" type="presParOf" srcId="{874F1E2E-8953-A849-8CCD-B27A545D14F0}" destId="{DA6CB1C2-FEED-7E44-B3B0-483FFE843027}" srcOrd="0" destOrd="0" presId="urn:microsoft.com/office/officeart/2016/7/layout/LinearBlockProcessNumbered"/>
    <dgm:cxn modelId="{46573B25-D44D-B34A-8C48-90A0FF4FF3AA}" type="presParOf" srcId="{874F1E2E-8953-A849-8CCD-B27A545D14F0}" destId="{45450710-1DEA-6A4D-A047-F1DB159DCD43}" srcOrd="1" destOrd="0" presId="urn:microsoft.com/office/officeart/2016/7/layout/LinearBlockProcessNumbered"/>
    <dgm:cxn modelId="{BA22D4CB-CE5C-DF4B-8B98-7A98CEA87A31}" type="presParOf" srcId="{874F1E2E-8953-A849-8CCD-B27A545D14F0}" destId="{DBEC1E7C-61B8-9C45-B519-CA1696A20037}" srcOrd="2" destOrd="0" presId="urn:microsoft.com/office/officeart/2016/7/layout/LinearBlockProcessNumbered"/>
    <dgm:cxn modelId="{A218C333-ED33-0C43-B4E5-41FDE443A38E}" type="presParOf" srcId="{05AB82BC-90FF-0D4D-87AC-F19867583248}" destId="{C4A5A155-9750-D749-82B6-495D61C51423}" srcOrd="1" destOrd="0" presId="urn:microsoft.com/office/officeart/2016/7/layout/LinearBlockProcessNumbered"/>
    <dgm:cxn modelId="{A19D02B3-16E8-9A48-883F-C323640FF0D3}" type="presParOf" srcId="{05AB82BC-90FF-0D4D-87AC-F19867583248}" destId="{22D71C53-EE09-0D40-966E-DCF2D145834E}" srcOrd="2" destOrd="0" presId="urn:microsoft.com/office/officeart/2016/7/layout/LinearBlockProcessNumbered"/>
    <dgm:cxn modelId="{99B4601E-2B7D-C34C-ADF0-69097E1E3AD4}" type="presParOf" srcId="{22D71C53-EE09-0D40-966E-DCF2D145834E}" destId="{40031D7F-9BDA-2944-8078-AD85E9FF92D7}" srcOrd="0" destOrd="0" presId="urn:microsoft.com/office/officeart/2016/7/layout/LinearBlockProcessNumbered"/>
    <dgm:cxn modelId="{6E027E5E-9458-3247-971F-C58A15B8D659}" type="presParOf" srcId="{22D71C53-EE09-0D40-966E-DCF2D145834E}" destId="{0C9B0EE7-B943-D74A-AE60-A9970E75E8FE}" srcOrd="1" destOrd="0" presId="urn:microsoft.com/office/officeart/2016/7/layout/LinearBlockProcessNumbered"/>
    <dgm:cxn modelId="{92CC35AA-3B18-A84E-9677-7F5C53C3AFD2}" type="presParOf" srcId="{22D71C53-EE09-0D40-966E-DCF2D145834E}" destId="{C0C6040A-4A96-0844-A0A2-29C21B8CB8A0}" srcOrd="2" destOrd="0" presId="urn:microsoft.com/office/officeart/2016/7/layout/LinearBlockProcessNumbered"/>
    <dgm:cxn modelId="{48994B2E-D900-1144-86C9-D1C630BFEE52}" type="presParOf" srcId="{05AB82BC-90FF-0D4D-87AC-F19867583248}" destId="{C86141E3-1561-D146-B199-B1A579FB58C1}" srcOrd="3" destOrd="0" presId="urn:microsoft.com/office/officeart/2016/7/layout/LinearBlockProcessNumbered"/>
    <dgm:cxn modelId="{F8CB255E-8C70-C246-868D-E11827B1A731}" type="presParOf" srcId="{05AB82BC-90FF-0D4D-87AC-F19867583248}" destId="{25817A9F-DBB9-1E47-AE43-7719A592624C}" srcOrd="4" destOrd="0" presId="urn:microsoft.com/office/officeart/2016/7/layout/LinearBlockProcessNumbered"/>
    <dgm:cxn modelId="{1B0B3500-433A-B440-A291-5169B24AD087}" type="presParOf" srcId="{25817A9F-DBB9-1E47-AE43-7719A592624C}" destId="{C5631D8A-0FB4-6342-BF5D-EB1703C93789}" srcOrd="0" destOrd="0" presId="urn:microsoft.com/office/officeart/2016/7/layout/LinearBlockProcessNumbered"/>
    <dgm:cxn modelId="{6E11A356-A6D2-AC4B-8842-7F8FB4B5CFCA}" type="presParOf" srcId="{25817A9F-DBB9-1E47-AE43-7719A592624C}" destId="{4910555F-C4BA-3645-8B1F-CF70B02616F5}" srcOrd="1" destOrd="0" presId="urn:microsoft.com/office/officeart/2016/7/layout/LinearBlockProcessNumbered"/>
    <dgm:cxn modelId="{F441F036-D80B-8648-9FAE-1D7977881A29}" type="presParOf" srcId="{25817A9F-DBB9-1E47-AE43-7719A592624C}" destId="{055FD308-5585-A84A-9089-1BF2880A1880}"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6CB1C2-FEED-7E44-B3B0-483FFE843027}">
      <dsp:nvSpPr>
        <dsp:cNvPr id="0" name=""/>
        <dsp:cNvSpPr/>
      </dsp:nvSpPr>
      <dsp:spPr>
        <a:xfrm>
          <a:off x="808" y="0"/>
          <a:ext cx="3275967" cy="3143416"/>
        </a:xfrm>
        <a:prstGeom prst="rect">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90000"/>
                <a:lumMod val="90000"/>
              </a:schemeClr>
            </a:gs>
          </a:gsLst>
          <a:lin ang="5400000" scaled="0"/>
        </a:gradFill>
        <a:ln w="9525" cap="rnd" cmpd="sng" algn="ctr">
          <a:solidFill>
            <a:schemeClr val="accent2">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323593" tIns="0" rIns="323593" bIns="330200" numCol="1" spcCol="1270" anchor="t" anchorCtr="0">
          <a:noAutofit/>
        </a:bodyPr>
        <a:lstStyle/>
        <a:p>
          <a:pPr marL="0" lvl="0" indent="0" algn="l" defTabSz="1155700">
            <a:lnSpc>
              <a:spcPct val="90000"/>
            </a:lnSpc>
            <a:spcBef>
              <a:spcPct val="0"/>
            </a:spcBef>
            <a:spcAft>
              <a:spcPct val="35000"/>
            </a:spcAft>
            <a:buNone/>
          </a:pPr>
          <a:r>
            <a:rPr lang="en-AU" sz="2600" kern="1200" dirty="0"/>
            <a:t>Understand what ChatGPT is</a:t>
          </a:r>
          <a:endParaRPr lang="en-US" sz="2600" kern="1200" dirty="0"/>
        </a:p>
      </dsp:txBody>
      <dsp:txXfrm>
        <a:off x="808" y="1257366"/>
        <a:ext cx="3275967" cy="1886049"/>
      </dsp:txXfrm>
    </dsp:sp>
    <dsp:sp modelId="{45450710-1DEA-6A4D-A047-F1DB159DCD43}">
      <dsp:nvSpPr>
        <dsp:cNvPr id="0" name=""/>
        <dsp:cNvSpPr/>
      </dsp:nvSpPr>
      <dsp:spPr>
        <a:xfrm>
          <a:off x="808" y="0"/>
          <a:ext cx="3275967" cy="1257366"/>
        </a:xfrm>
        <a:prstGeom prst="rect">
          <a:avLst/>
        </a:prstGeom>
        <a:noFill/>
        <a:ln w="9525" cap="rnd" cmpd="sng" algn="ctr">
          <a:noFill/>
          <a:prstDash val="solid"/>
        </a:ln>
        <a:effectLst>
          <a:outerShdw blurRad="63500" dist="25400" dir="5400000" rotWithShape="0">
            <a:srgbClr val="000000">
              <a:alpha val="60000"/>
            </a:srgbClr>
          </a:outerShdw>
        </a:effectLst>
        <a:sp3d/>
      </dsp:spPr>
      <dsp:style>
        <a:lnRef idx="1">
          <a:scrgbClr r="0" g="0" b="0"/>
        </a:lnRef>
        <a:fillRef idx="3">
          <a:scrgbClr r="0" g="0" b="0"/>
        </a:fillRef>
        <a:effectRef idx="2">
          <a:scrgbClr r="0" g="0" b="0"/>
        </a:effectRef>
        <a:fontRef idx="minor">
          <a:schemeClr val="lt1"/>
        </a:fontRef>
      </dsp:style>
      <dsp:txBody>
        <a:bodyPr spcFirstLastPara="0" vert="horz" wrap="square" lIns="323593" tIns="165100" rIns="323593" bIns="165100" numCol="1" spcCol="1270" anchor="ctr" anchorCtr="0">
          <a:noAutofit/>
        </a:bodyPr>
        <a:lstStyle/>
        <a:p>
          <a:pPr marL="0" lvl="0" indent="0" algn="l" defTabSz="2933700">
            <a:lnSpc>
              <a:spcPct val="90000"/>
            </a:lnSpc>
            <a:spcBef>
              <a:spcPct val="0"/>
            </a:spcBef>
            <a:spcAft>
              <a:spcPct val="35000"/>
            </a:spcAft>
            <a:buNone/>
          </a:pPr>
          <a:r>
            <a:rPr lang="en-US" sz="6600" kern="1200"/>
            <a:t>01</a:t>
          </a:r>
          <a:endParaRPr lang="en-US" sz="6600" kern="1200" dirty="0"/>
        </a:p>
      </dsp:txBody>
      <dsp:txXfrm>
        <a:off x="808" y="0"/>
        <a:ext cx="3275967" cy="1257366"/>
      </dsp:txXfrm>
    </dsp:sp>
    <dsp:sp modelId="{40031D7F-9BDA-2944-8078-AD85E9FF92D7}">
      <dsp:nvSpPr>
        <dsp:cNvPr id="0" name=""/>
        <dsp:cNvSpPr/>
      </dsp:nvSpPr>
      <dsp:spPr>
        <a:xfrm>
          <a:off x="3538853" y="0"/>
          <a:ext cx="3275967" cy="3143416"/>
        </a:xfrm>
        <a:prstGeom prst="rect">
          <a:avLst/>
        </a:prstGeom>
        <a:gradFill rotWithShape="0">
          <a:gsLst>
            <a:gs pos="0">
              <a:schemeClr val="accent2">
                <a:hueOff val="-751496"/>
                <a:satOff val="5142"/>
                <a:lumOff val="-588"/>
                <a:alphaOff val="0"/>
                <a:tint val="96000"/>
                <a:lumMod val="104000"/>
              </a:schemeClr>
            </a:gs>
            <a:gs pos="100000">
              <a:schemeClr val="accent2">
                <a:hueOff val="-751496"/>
                <a:satOff val="5142"/>
                <a:lumOff val="-588"/>
                <a:alphaOff val="0"/>
                <a:shade val="90000"/>
                <a:lumMod val="90000"/>
              </a:schemeClr>
            </a:gs>
          </a:gsLst>
          <a:lin ang="5400000" scaled="0"/>
        </a:gradFill>
        <a:ln w="9525" cap="rnd" cmpd="sng" algn="ctr">
          <a:solidFill>
            <a:schemeClr val="accent2">
              <a:hueOff val="-751496"/>
              <a:satOff val="5142"/>
              <a:lumOff val="-588"/>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323593" tIns="0" rIns="323593" bIns="330200" numCol="1" spcCol="1270" anchor="t" anchorCtr="0">
          <a:noAutofit/>
        </a:bodyPr>
        <a:lstStyle/>
        <a:p>
          <a:pPr marL="0" lvl="0" indent="0" algn="l" defTabSz="1155700">
            <a:lnSpc>
              <a:spcPct val="90000"/>
            </a:lnSpc>
            <a:spcBef>
              <a:spcPct val="0"/>
            </a:spcBef>
            <a:spcAft>
              <a:spcPct val="35000"/>
            </a:spcAft>
            <a:buNone/>
          </a:pPr>
          <a:r>
            <a:rPr lang="en-AU" sz="2600" kern="1200" dirty="0"/>
            <a:t>Understand how to use it effectively in Cybersecurity practice and study</a:t>
          </a:r>
          <a:endParaRPr lang="en-US" sz="2600" kern="1200" dirty="0"/>
        </a:p>
      </dsp:txBody>
      <dsp:txXfrm>
        <a:off x="3538853" y="1257366"/>
        <a:ext cx="3275967" cy="1886049"/>
      </dsp:txXfrm>
    </dsp:sp>
    <dsp:sp modelId="{0C9B0EE7-B943-D74A-AE60-A9970E75E8FE}">
      <dsp:nvSpPr>
        <dsp:cNvPr id="0" name=""/>
        <dsp:cNvSpPr/>
      </dsp:nvSpPr>
      <dsp:spPr>
        <a:xfrm>
          <a:off x="3538853" y="0"/>
          <a:ext cx="3275967" cy="1257366"/>
        </a:xfrm>
        <a:prstGeom prst="rect">
          <a:avLst/>
        </a:prstGeom>
        <a:noFill/>
        <a:ln w="9525" cap="rnd" cmpd="sng" algn="ctr">
          <a:noFill/>
          <a:prstDash val="solid"/>
        </a:ln>
        <a:effectLst>
          <a:outerShdw blurRad="63500" dist="25400" dir="5400000" rotWithShape="0">
            <a:srgbClr val="000000">
              <a:alpha val="60000"/>
            </a:srgbClr>
          </a:outerShdw>
        </a:effectLst>
        <a:sp3d/>
      </dsp:spPr>
      <dsp:style>
        <a:lnRef idx="1">
          <a:scrgbClr r="0" g="0" b="0"/>
        </a:lnRef>
        <a:fillRef idx="3">
          <a:scrgbClr r="0" g="0" b="0"/>
        </a:fillRef>
        <a:effectRef idx="2">
          <a:scrgbClr r="0" g="0" b="0"/>
        </a:effectRef>
        <a:fontRef idx="minor">
          <a:schemeClr val="lt1"/>
        </a:fontRef>
      </dsp:style>
      <dsp:txBody>
        <a:bodyPr spcFirstLastPara="0" vert="horz" wrap="square" lIns="323593" tIns="165100" rIns="323593" bIns="165100" numCol="1" spcCol="1270" anchor="ctr" anchorCtr="0">
          <a:noAutofit/>
        </a:bodyPr>
        <a:lstStyle/>
        <a:p>
          <a:pPr marL="0" lvl="0" indent="0" algn="l" defTabSz="2933700">
            <a:lnSpc>
              <a:spcPct val="90000"/>
            </a:lnSpc>
            <a:spcBef>
              <a:spcPct val="0"/>
            </a:spcBef>
            <a:spcAft>
              <a:spcPct val="35000"/>
            </a:spcAft>
            <a:buNone/>
          </a:pPr>
          <a:r>
            <a:rPr lang="en-US" sz="6600" kern="1200"/>
            <a:t>02</a:t>
          </a:r>
        </a:p>
      </dsp:txBody>
      <dsp:txXfrm>
        <a:off x="3538853" y="0"/>
        <a:ext cx="3275967" cy="1257366"/>
      </dsp:txXfrm>
    </dsp:sp>
    <dsp:sp modelId="{C5631D8A-0FB4-6342-BF5D-EB1703C93789}">
      <dsp:nvSpPr>
        <dsp:cNvPr id="0" name=""/>
        <dsp:cNvSpPr/>
      </dsp:nvSpPr>
      <dsp:spPr>
        <a:xfrm>
          <a:off x="7076898" y="0"/>
          <a:ext cx="3275967" cy="3143416"/>
        </a:xfrm>
        <a:prstGeom prst="rect">
          <a:avLst/>
        </a:prstGeom>
        <a:gradFill rotWithShape="0">
          <a:gsLst>
            <a:gs pos="0">
              <a:schemeClr val="accent2">
                <a:hueOff val="-1502991"/>
                <a:satOff val="10284"/>
                <a:lumOff val="-1176"/>
                <a:alphaOff val="0"/>
                <a:tint val="96000"/>
                <a:lumMod val="104000"/>
              </a:schemeClr>
            </a:gs>
            <a:gs pos="100000">
              <a:schemeClr val="accent2">
                <a:hueOff val="-1502991"/>
                <a:satOff val="10284"/>
                <a:lumOff val="-1176"/>
                <a:alphaOff val="0"/>
                <a:shade val="90000"/>
                <a:lumMod val="90000"/>
              </a:schemeClr>
            </a:gs>
          </a:gsLst>
          <a:lin ang="5400000" scaled="0"/>
        </a:gradFill>
        <a:ln w="9525" cap="rnd" cmpd="sng" algn="ctr">
          <a:solidFill>
            <a:schemeClr val="accent2">
              <a:hueOff val="-1502991"/>
              <a:satOff val="10284"/>
              <a:lumOff val="-1176"/>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323593" tIns="0" rIns="323593" bIns="330200" numCol="1" spcCol="1270" anchor="t" anchorCtr="0">
          <a:noAutofit/>
        </a:bodyPr>
        <a:lstStyle/>
        <a:p>
          <a:pPr marL="0" lvl="0" indent="0" algn="l" defTabSz="1155700">
            <a:lnSpc>
              <a:spcPct val="90000"/>
            </a:lnSpc>
            <a:spcBef>
              <a:spcPct val="0"/>
            </a:spcBef>
            <a:spcAft>
              <a:spcPct val="35000"/>
            </a:spcAft>
            <a:buNone/>
          </a:pPr>
          <a:r>
            <a:rPr lang="en-AU" sz="2600" kern="1200" dirty="0"/>
            <a:t>Understand the “rules” or ethics of using it</a:t>
          </a:r>
          <a:endParaRPr lang="en-US" sz="2600" kern="1200" dirty="0"/>
        </a:p>
      </dsp:txBody>
      <dsp:txXfrm>
        <a:off x="7076898" y="1257366"/>
        <a:ext cx="3275967" cy="1886049"/>
      </dsp:txXfrm>
    </dsp:sp>
    <dsp:sp modelId="{4910555F-C4BA-3645-8B1F-CF70B02616F5}">
      <dsp:nvSpPr>
        <dsp:cNvPr id="0" name=""/>
        <dsp:cNvSpPr/>
      </dsp:nvSpPr>
      <dsp:spPr>
        <a:xfrm>
          <a:off x="7076898" y="0"/>
          <a:ext cx="3275967" cy="1257366"/>
        </a:xfrm>
        <a:prstGeom prst="rect">
          <a:avLst/>
        </a:prstGeom>
        <a:noFill/>
        <a:ln w="9525" cap="rnd" cmpd="sng" algn="ctr">
          <a:noFill/>
          <a:prstDash val="solid"/>
        </a:ln>
        <a:effectLst>
          <a:outerShdw blurRad="63500" dist="25400" dir="5400000" rotWithShape="0">
            <a:srgbClr val="000000">
              <a:alpha val="60000"/>
            </a:srgbClr>
          </a:outerShdw>
        </a:effectLst>
        <a:sp3d/>
      </dsp:spPr>
      <dsp:style>
        <a:lnRef idx="1">
          <a:scrgbClr r="0" g="0" b="0"/>
        </a:lnRef>
        <a:fillRef idx="3">
          <a:scrgbClr r="0" g="0" b="0"/>
        </a:fillRef>
        <a:effectRef idx="2">
          <a:scrgbClr r="0" g="0" b="0"/>
        </a:effectRef>
        <a:fontRef idx="minor">
          <a:schemeClr val="lt1"/>
        </a:fontRef>
      </dsp:style>
      <dsp:txBody>
        <a:bodyPr spcFirstLastPara="0" vert="horz" wrap="square" lIns="323593" tIns="165100" rIns="323593" bIns="165100" numCol="1" spcCol="1270" anchor="ctr" anchorCtr="0">
          <a:noAutofit/>
        </a:bodyPr>
        <a:lstStyle/>
        <a:p>
          <a:pPr marL="0" lvl="0" indent="0" algn="l" defTabSz="2933700">
            <a:lnSpc>
              <a:spcPct val="90000"/>
            </a:lnSpc>
            <a:spcBef>
              <a:spcPct val="0"/>
            </a:spcBef>
            <a:spcAft>
              <a:spcPct val="35000"/>
            </a:spcAft>
            <a:buNone/>
          </a:pPr>
          <a:r>
            <a:rPr lang="en-US" sz="6600" kern="1200"/>
            <a:t>03</a:t>
          </a:r>
        </a:p>
      </dsp:txBody>
      <dsp:txXfrm>
        <a:off x="7076898" y="0"/>
        <a:ext cx="3275967" cy="1257366"/>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6D7260-B7E4-B548-BD1F-84ED14536037}" type="datetimeFigureOut">
              <a:rPr lang="en-AU" smtClean="0"/>
              <a:t>23/7/2024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030C05-EF6C-9847-8923-580D76870F8E}" type="slidenum">
              <a:rPr lang="en-AU" smtClean="0"/>
              <a:t>‹#›</a:t>
            </a:fld>
            <a:endParaRPr lang="en-AU"/>
          </a:p>
        </p:txBody>
      </p:sp>
    </p:spTree>
    <p:extLst>
      <p:ext uri="{BB962C8B-B14F-4D97-AF65-F5344CB8AC3E}">
        <p14:creationId xmlns:p14="http://schemas.microsoft.com/office/powerpoint/2010/main" val="2063409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030C05-EF6C-9847-8923-580D76870F8E}" type="slidenum">
              <a:rPr lang="en-AU" smtClean="0"/>
              <a:t>3</a:t>
            </a:fld>
            <a:endParaRPr lang="en-AU"/>
          </a:p>
        </p:txBody>
      </p:sp>
    </p:spTree>
    <p:extLst>
      <p:ext uri="{BB962C8B-B14F-4D97-AF65-F5344CB8AC3E}">
        <p14:creationId xmlns:p14="http://schemas.microsoft.com/office/powerpoint/2010/main" val="1279160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7/23/24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57266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0033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752703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842988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666419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7/23/24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757731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7/23/24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88062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7/23/24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90049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7/23/24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01791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7/23/24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63146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7/23/24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638106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32205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9343D99-809A-49C0-96E5-4250D0B498EE}" type="datetime1">
              <a:rPr lang="en-US" smtClean="0"/>
              <a:t>7/23/24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3626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7/23/24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25812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7/23/24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22768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230404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7/23/24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7649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7/23/24</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7386619"/>
      </p:ext>
    </p:extLst>
  </p:cSld>
  <p:clrMap bg1="dk1" tx1="lt1" bg2="dk2" tx2="lt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 id="2147483791" r:id="rId15"/>
    <p:sldLayoutId id="2147483792" r:id="rId16"/>
    <p:sldLayoutId id="2147483793" r:id="rId17"/>
  </p:sldLayoutIdLst>
  <p:hf sldNum="0" hdr="0" ftr="0" dt="0"/>
  <p:txStyles>
    <p:titleStyle>
      <a:lvl1pPr algn="ctr" defTabSz="457200" rtl="0" eaLnBrk="1" latinLnBrk="0" hangingPunct="1">
        <a:lnSpc>
          <a:spcPct val="90000"/>
        </a:lnSpc>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7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students.unimelb.edu.au/academic-skills/resources/academic-integrity/acknowledging-AI-tools-and-technologies#what%20to%20include%20in%20a%20declaration"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804B053-88E2-6F47-B5CB-F0B21DD687A8}"/>
              </a:ext>
            </a:extLst>
          </p:cNvPr>
          <p:cNvSpPr>
            <a:spLocks noGrp="1"/>
          </p:cNvSpPr>
          <p:nvPr>
            <p:ph type="subTitle" idx="1"/>
          </p:nvPr>
        </p:nvSpPr>
        <p:spPr>
          <a:xfrm>
            <a:off x="2480733" y="3903138"/>
            <a:ext cx="7219954" cy="1049867"/>
          </a:xfrm>
        </p:spPr>
        <p:txBody>
          <a:bodyPr>
            <a:normAutofit/>
          </a:bodyPr>
          <a:lstStyle/>
          <a:p>
            <a:r>
              <a:rPr lang="en-US" dirty="0"/>
              <a:t>Dr David Glance</a:t>
            </a:r>
          </a:p>
        </p:txBody>
      </p:sp>
      <p:pic>
        <p:nvPicPr>
          <p:cNvPr id="4" name="Picture 3" descr="A close-up of a blue and white watercolor&#10;&#10;Description automatically generated">
            <a:extLst>
              <a:ext uri="{FF2B5EF4-FFF2-40B4-BE49-F238E27FC236}">
                <a16:creationId xmlns:a16="http://schemas.microsoft.com/office/drawing/2014/main" id="{33015AE8-5ACC-A3B8-A280-6A1624BACD1E}"/>
              </a:ext>
            </a:extLst>
          </p:cNvPr>
          <p:cNvPicPr>
            <a:picLocks noChangeAspect="1"/>
          </p:cNvPicPr>
          <p:nvPr/>
        </p:nvPicPr>
        <p:blipFill rotWithShape="1">
          <a:blip r:embed="rId3"/>
          <a:srcRect t="13986" b="1744"/>
          <a:stretch/>
        </p:blipFill>
        <p:spPr>
          <a:xfrm>
            <a:off x="20" y="10"/>
            <a:ext cx="12191980" cy="6857990"/>
          </a:xfrm>
          <a:prstGeom prst="rect">
            <a:avLst/>
          </a:prstGeom>
        </p:spPr>
      </p:pic>
      <p:sp useBgFill="1">
        <p:nvSpPr>
          <p:cNvPr id="9"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271651" y="1762886"/>
            <a:ext cx="7656919" cy="3332229"/>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A7F2B5DE-6445-CC49-9F8E-7C9072991AF6}"/>
              </a:ext>
            </a:extLst>
          </p:cNvPr>
          <p:cNvSpPr>
            <a:spLocks noGrp="1"/>
          </p:cNvSpPr>
          <p:nvPr>
            <p:ph type="ctrTitle"/>
          </p:nvPr>
        </p:nvSpPr>
        <p:spPr>
          <a:xfrm>
            <a:off x="2480733" y="2074339"/>
            <a:ext cx="7219954" cy="2878666"/>
          </a:xfrm>
        </p:spPr>
        <p:txBody>
          <a:bodyPr>
            <a:normAutofit fontScale="90000"/>
          </a:bodyPr>
          <a:lstStyle/>
          <a:p>
            <a:r>
              <a:rPr lang="en-US" sz="4800" dirty="0"/>
              <a:t>CITS1003 Introduction to Cybersecurity</a:t>
            </a:r>
            <a:br>
              <a:rPr lang="en-US" sz="4800" dirty="0"/>
            </a:br>
            <a:r>
              <a:rPr lang="en-US" sz="4800" dirty="0"/>
              <a:t>ChatGPT in Cybersecurity</a:t>
            </a:r>
            <a:br>
              <a:rPr lang="en-US" sz="4800" dirty="0"/>
            </a:br>
            <a:br>
              <a:rPr lang="en-US" sz="4800" dirty="0"/>
            </a:br>
            <a:r>
              <a:rPr lang="en-US" sz="2700" dirty="0"/>
              <a:t>Dr David Glance</a:t>
            </a:r>
          </a:p>
        </p:txBody>
      </p:sp>
    </p:spTree>
    <p:extLst>
      <p:ext uri="{BB962C8B-B14F-4D97-AF65-F5344CB8AC3E}">
        <p14:creationId xmlns:p14="http://schemas.microsoft.com/office/powerpoint/2010/main" val="1077586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8CCEB25-E2E3-481F-A03A-19767D3E7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913795" y="609600"/>
            <a:ext cx="3078749" cy="970450"/>
          </a:xfrm>
        </p:spPr>
        <p:txBody>
          <a:bodyPr anchor="b">
            <a:normAutofit/>
          </a:bodyPr>
          <a:lstStyle/>
          <a:p>
            <a:pPr algn="l"/>
            <a:r>
              <a:rPr lang="en-AU" sz="2800"/>
              <a:t>Write a script</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346229" y="1732449"/>
            <a:ext cx="3932808" cy="4058751"/>
          </a:xfrm>
        </p:spPr>
        <p:txBody>
          <a:bodyPr anchor="t">
            <a:normAutofit/>
          </a:bodyPr>
          <a:lstStyle/>
          <a:p>
            <a:pPr marL="36900" indent="0">
              <a:buNone/>
            </a:pPr>
            <a:r>
              <a:rPr lang="en-AU" sz="1600" dirty="0">
                <a:effectLst/>
                <a:latin typeface=".SF NS"/>
              </a:rPr>
              <a:t>Write a bash script that will ping a subnetwork and check the response to see if a host is up. The subnetwork is provided as an argument to the script.</a:t>
            </a:r>
          </a:p>
          <a:p>
            <a:pPr lvl="1"/>
            <a:endParaRPr lang="en-AU" sz="1600" dirty="0"/>
          </a:p>
          <a:p>
            <a:pPr lvl="1"/>
            <a:endParaRPr lang="en-AU" sz="1600" dirty="0"/>
          </a:p>
          <a:p>
            <a:endParaRPr lang="en-AU" sz="1600" dirty="0"/>
          </a:p>
          <a:p>
            <a:endParaRPr lang="en-AU" sz="1600" dirty="0"/>
          </a:p>
          <a:p>
            <a:endParaRPr lang="en-US" sz="1600" dirty="0"/>
          </a:p>
          <a:p>
            <a:pPr marL="36900" indent="0">
              <a:buNone/>
            </a:pPr>
            <a:endParaRPr lang="en-AU" sz="1600" dirty="0">
              <a:effectLst/>
            </a:endParaRPr>
          </a:p>
          <a:p>
            <a:endParaRPr lang="en-AU" sz="1600" dirty="0"/>
          </a:p>
        </p:txBody>
      </p:sp>
      <p:pic>
        <p:nvPicPr>
          <p:cNvPr id="12" name="Picture 11">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4552950" y="1"/>
            <a:ext cx="7639050" cy="6858000"/>
          </a:xfrm>
          <a:prstGeom prst="rect">
            <a:avLst/>
          </a:prstGeom>
        </p:spPr>
      </p:pic>
      <p:pic>
        <p:nvPicPr>
          <p:cNvPr id="5" name="Picture 4" descr="A screenshot of a computer program&#10;&#10;Description automatically generated">
            <a:extLst>
              <a:ext uri="{FF2B5EF4-FFF2-40B4-BE49-F238E27FC236}">
                <a16:creationId xmlns:a16="http://schemas.microsoft.com/office/drawing/2014/main" id="{DF25A9C2-A445-D795-7E1B-4711063CC753}"/>
              </a:ext>
            </a:extLst>
          </p:cNvPr>
          <p:cNvPicPr>
            <a:picLocks noChangeAspect="1"/>
          </p:cNvPicPr>
          <p:nvPr/>
        </p:nvPicPr>
        <p:blipFill>
          <a:blip r:embed="rId4"/>
          <a:srcRect r="4654" b="2"/>
          <a:stretch/>
        </p:blipFill>
        <p:spPr>
          <a:xfrm>
            <a:off x="4654295" y="10"/>
            <a:ext cx="7537705" cy="6857990"/>
          </a:xfrm>
          <a:prstGeom prst="rect">
            <a:avLst/>
          </a:prstGeom>
        </p:spPr>
      </p:pic>
    </p:spTree>
    <p:extLst>
      <p:ext uri="{BB962C8B-B14F-4D97-AF65-F5344CB8AC3E}">
        <p14:creationId xmlns:p14="http://schemas.microsoft.com/office/powerpoint/2010/main" val="3045125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913795" y="965196"/>
            <a:ext cx="3153952" cy="1329769"/>
          </a:xfrm>
        </p:spPr>
        <p:txBody>
          <a:bodyPr>
            <a:normAutofit/>
          </a:bodyPr>
          <a:lstStyle/>
          <a:p>
            <a:pPr algn="l"/>
            <a:r>
              <a:rPr lang="en-AU" sz="2800"/>
              <a:t>Explain Code</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355107" y="2450353"/>
            <a:ext cx="3826276" cy="3340847"/>
          </a:xfrm>
        </p:spPr>
        <p:txBody>
          <a:bodyPr>
            <a:normAutofit/>
          </a:bodyPr>
          <a:lstStyle/>
          <a:p>
            <a:pPr marL="72900" indent="0">
              <a:buNone/>
            </a:pPr>
            <a:r>
              <a:rPr lang="en-AU" sz="1800" dirty="0">
                <a:effectLst/>
                <a:latin typeface=".SF NS"/>
              </a:rPr>
              <a:t>Explain to a programming novice what the following  bash command is doing "ping -c 1 -W 1 $IP &gt; /dev/null 2&gt;&amp;1"</a:t>
            </a:r>
            <a:endParaRPr lang="en-AU" sz="1800" dirty="0"/>
          </a:p>
          <a:p>
            <a:endParaRPr lang="en-AU" sz="1800" dirty="0"/>
          </a:p>
          <a:p>
            <a:endParaRPr lang="en-US" sz="1800" dirty="0"/>
          </a:p>
          <a:p>
            <a:pPr marL="36900" indent="0">
              <a:buNone/>
            </a:pPr>
            <a:endParaRPr lang="en-AU" sz="1800" dirty="0">
              <a:effectLst/>
            </a:endParaRPr>
          </a:p>
          <a:p>
            <a:endParaRPr lang="en-AU" sz="1800" dirty="0"/>
          </a:p>
        </p:txBody>
      </p:sp>
      <p:sp>
        <p:nvSpPr>
          <p:cNvPr id="19" name="Rectangle 18">
            <a:extLst>
              <a:ext uri="{FF2B5EF4-FFF2-40B4-BE49-F238E27FC236}">
                <a16:creationId xmlns:a16="http://schemas.microsoft.com/office/drawing/2014/main" id="{BEF75C5D-2BA1-43DF-A7EA-02C7DEC122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965196"/>
            <a:ext cx="6581364" cy="4781641"/>
          </a:xfrm>
          <a:prstGeom prst="rect">
            <a:avLst/>
          </a:prstGeom>
          <a:solidFill>
            <a:schemeClr val="tx1"/>
          </a:solidFill>
          <a:ln w="190500">
            <a:solidFill>
              <a:srgbClr val="FFFFFF">
                <a:alpha val="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 error&#10;&#10;Description automatically generated">
            <a:extLst>
              <a:ext uri="{FF2B5EF4-FFF2-40B4-BE49-F238E27FC236}">
                <a16:creationId xmlns:a16="http://schemas.microsoft.com/office/drawing/2014/main" id="{8E517076-AC80-EBF9-F191-27DA45869872}"/>
              </a:ext>
            </a:extLst>
          </p:cNvPr>
          <p:cNvPicPr>
            <a:picLocks noChangeAspect="1"/>
          </p:cNvPicPr>
          <p:nvPr/>
        </p:nvPicPr>
        <p:blipFill>
          <a:blip r:embed="rId3"/>
          <a:stretch>
            <a:fillRect/>
          </a:stretch>
        </p:blipFill>
        <p:spPr>
          <a:xfrm>
            <a:off x="4835026" y="1251752"/>
            <a:ext cx="6335930" cy="3817398"/>
          </a:xfrm>
          <a:prstGeom prst="rect">
            <a:avLst/>
          </a:prstGeom>
        </p:spPr>
      </p:pic>
    </p:spTree>
    <p:extLst>
      <p:ext uri="{BB962C8B-B14F-4D97-AF65-F5344CB8AC3E}">
        <p14:creationId xmlns:p14="http://schemas.microsoft.com/office/powerpoint/2010/main" val="10916919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A98FD4FC-479A-4C2B-84A5-CF81E055F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3" name="Freeform 5">
            <a:extLst>
              <a:ext uri="{FF2B5EF4-FFF2-40B4-BE49-F238E27FC236}">
                <a16:creationId xmlns:a16="http://schemas.microsoft.com/office/drawing/2014/main" id="{37D54B6C-87D0-4C03-8335-3955179D2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18536" y="1371603"/>
            <a:ext cx="5624423"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1039905" y="845387"/>
            <a:ext cx="3470310" cy="1066689"/>
          </a:xfrm>
        </p:spPr>
        <p:txBody>
          <a:bodyPr anchor="b">
            <a:normAutofit/>
          </a:bodyPr>
          <a:lstStyle/>
          <a:p>
            <a:pPr algn="l"/>
            <a:r>
              <a:rPr lang="en-AU" sz="2400"/>
              <a:t>Explain Cybersecurity concepts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878889" y="2147862"/>
            <a:ext cx="3566589" cy="3499563"/>
          </a:xfrm>
        </p:spPr>
        <p:txBody>
          <a:bodyPr anchor="t">
            <a:normAutofit/>
          </a:bodyPr>
          <a:lstStyle/>
          <a:p>
            <a:pPr marL="36900" indent="0">
              <a:buNone/>
            </a:pPr>
            <a:r>
              <a:rPr lang="en-AU" sz="1600">
                <a:effectLst/>
                <a:latin typeface=".SF NS"/>
              </a:rPr>
              <a:t>In the following scenario, describe the threats, vulnerabilities, risks and mitigations: "A company is running anti-malware software on Windows servers that accepts automatic updates. Anti-malware software that has bugs in it is capable of crashing Windows machines causing a blue screen of death"</a:t>
            </a:r>
          </a:p>
          <a:p>
            <a:pPr marL="36900" indent="0">
              <a:buNone/>
            </a:pPr>
            <a:endParaRPr lang="en-AU" sz="1600"/>
          </a:p>
          <a:p>
            <a:endParaRPr lang="en-US" sz="1600"/>
          </a:p>
          <a:p>
            <a:pPr marL="36900" indent="0">
              <a:buNone/>
            </a:pPr>
            <a:endParaRPr lang="en-AU" sz="1600">
              <a:effectLst/>
            </a:endParaRPr>
          </a:p>
          <a:p>
            <a:endParaRPr lang="en-AU" sz="1600" dirty="0"/>
          </a:p>
        </p:txBody>
      </p:sp>
      <p:pic>
        <p:nvPicPr>
          <p:cNvPr id="6" name="Picture 5" descr="A screenshot of a computer error&#10;&#10;Description automatically generated">
            <a:extLst>
              <a:ext uri="{FF2B5EF4-FFF2-40B4-BE49-F238E27FC236}">
                <a16:creationId xmlns:a16="http://schemas.microsoft.com/office/drawing/2014/main" id="{5B478351-040F-AB43-95D3-0B2B39DBE1F9}"/>
              </a:ext>
            </a:extLst>
          </p:cNvPr>
          <p:cNvPicPr>
            <a:picLocks noChangeAspect="1"/>
          </p:cNvPicPr>
          <p:nvPr/>
        </p:nvPicPr>
        <p:blipFill>
          <a:blip r:embed="rId3"/>
          <a:stretch>
            <a:fillRect/>
          </a:stretch>
        </p:blipFill>
        <p:spPr>
          <a:xfrm>
            <a:off x="4853513" y="497150"/>
            <a:ext cx="7211401" cy="5859262"/>
          </a:xfrm>
          <a:prstGeom prst="rect">
            <a:avLst/>
          </a:prstGeom>
        </p:spPr>
      </p:pic>
    </p:spTree>
    <p:extLst>
      <p:ext uri="{BB962C8B-B14F-4D97-AF65-F5344CB8AC3E}">
        <p14:creationId xmlns:p14="http://schemas.microsoft.com/office/powerpoint/2010/main" val="39489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Things you can use it for</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643467" y="1705232"/>
            <a:ext cx="10624090" cy="4732638"/>
          </a:xfrm>
        </p:spPr>
        <p:txBody>
          <a:bodyPr>
            <a:normAutofit fontScale="92500" lnSpcReduction="10000"/>
          </a:bodyPr>
          <a:lstStyle/>
          <a:p>
            <a:r>
              <a:rPr lang="en-AU" b="1" dirty="0">
                <a:solidFill>
                  <a:schemeClr val="tx1"/>
                </a:solidFill>
              </a:rPr>
              <a:t>Brainstorming:</a:t>
            </a:r>
          </a:p>
          <a:p>
            <a:pPr lvl="1"/>
            <a:r>
              <a:rPr lang="en-AU" b="1" dirty="0">
                <a:solidFill>
                  <a:schemeClr val="tx1"/>
                </a:solidFill>
              </a:rPr>
              <a:t>Write pros and cons around a topic  </a:t>
            </a:r>
          </a:p>
          <a:p>
            <a:pPr lvl="1"/>
            <a:r>
              <a:rPr lang="en-AU" b="1" dirty="0">
                <a:solidFill>
                  <a:schemeClr val="tx1"/>
                </a:solidFill>
              </a:rPr>
              <a:t>Create structure of an essay, paper </a:t>
            </a:r>
          </a:p>
          <a:p>
            <a:pPr lvl="1"/>
            <a:r>
              <a:rPr lang="en-AU" b="1" dirty="0">
                <a:solidFill>
                  <a:schemeClr val="tx1"/>
                </a:solidFill>
              </a:rPr>
              <a:t>Suggest titles </a:t>
            </a:r>
          </a:p>
          <a:p>
            <a:pPr lvl="1"/>
            <a:r>
              <a:rPr lang="en-AU" b="1" dirty="0">
                <a:solidFill>
                  <a:schemeClr val="tx1"/>
                </a:solidFill>
              </a:rPr>
              <a:t>Suggest topics</a:t>
            </a:r>
          </a:p>
          <a:p>
            <a:r>
              <a:rPr lang="en-AU" b="1" dirty="0">
                <a:solidFill>
                  <a:schemeClr val="tx1"/>
                </a:solidFill>
              </a:rPr>
              <a:t>Get it to help:</a:t>
            </a:r>
          </a:p>
          <a:p>
            <a:pPr lvl="1"/>
            <a:r>
              <a:rPr lang="en-AU" b="1" dirty="0">
                <a:solidFill>
                  <a:schemeClr val="tx1"/>
                </a:solidFill>
              </a:rPr>
              <a:t>Translate text from one language into another</a:t>
            </a:r>
          </a:p>
          <a:p>
            <a:pPr lvl="1"/>
            <a:r>
              <a:rPr lang="en-AU" b="1" dirty="0">
                <a:solidFill>
                  <a:schemeClr val="tx1"/>
                </a:solidFill>
              </a:rPr>
              <a:t>Correct grammar and tone</a:t>
            </a:r>
          </a:p>
          <a:p>
            <a:pPr lvl="1"/>
            <a:r>
              <a:rPr lang="en-AU" b="1" dirty="0">
                <a:solidFill>
                  <a:schemeClr val="tx1"/>
                </a:solidFill>
              </a:rPr>
              <a:t>Create a study plan</a:t>
            </a:r>
          </a:p>
          <a:p>
            <a:pPr lvl="1"/>
            <a:r>
              <a:rPr lang="en-AU" b="1" dirty="0">
                <a:solidFill>
                  <a:schemeClr val="tx1"/>
                </a:solidFill>
              </a:rPr>
              <a:t>Write code</a:t>
            </a:r>
          </a:p>
          <a:p>
            <a:pPr lvl="1"/>
            <a:r>
              <a:rPr lang="en-AU" b="1" dirty="0">
                <a:solidFill>
                  <a:schemeClr val="tx1"/>
                </a:solidFill>
              </a:rPr>
              <a:t>Write questions and answers around a topic</a:t>
            </a:r>
          </a:p>
          <a:p>
            <a:pPr lvl="1"/>
            <a:r>
              <a:rPr lang="en-AU" b="1" dirty="0">
                <a:solidFill>
                  <a:schemeClr val="tx1"/>
                </a:solidFill>
              </a:rPr>
              <a:t>Create a summary of a meeting</a:t>
            </a:r>
          </a:p>
          <a:p>
            <a:pPr lvl="1"/>
            <a:endParaRPr lang="en-AU" dirty="0"/>
          </a:p>
          <a:p>
            <a:pPr lvl="1"/>
            <a:endParaRPr lang="en-AU" dirty="0"/>
          </a:p>
          <a:p>
            <a:endParaRPr lang="en-AU" dirty="0"/>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36848223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Constructing Prompts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643467" y="1705232"/>
            <a:ext cx="10624090" cy="4732638"/>
          </a:xfrm>
        </p:spPr>
        <p:txBody>
          <a:bodyPr>
            <a:normAutofit/>
          </a:bodyPr>
          <a:lstStyle/>
          <a:p>
            <a:r>
              <a:rPr lang="en-AU" b="1" dirty="0">
                <a:solidFill>
                  <a:schemeClr val="tx1"/>
                </a:solidFill>
              </a:rPr>
              <a:t>Specify the “voice”</a:t>
            </a:r>
          </a:p>
          <a:p>
            <a:pPr lvl="1"/>
            <a:r>
              <a:rPr lang="en-AU" b="1" dirty="0">
                <a:solidFill>
                  <a:schemeClr val="tx1"/>
                </a:solidFill>
              </a:rPr>
              <a:t>Professional</a:t>
            </a:r>
          </a:p>
          <a:p>
            <a:pPr lvl="1"/>
            <a:r>
              <a:rPr lang="en-AU" b="1" dirty="0">
                <a:solidFill>
                  <a:schemeClr val="tx1"/>
                </a:solidFill>
              </a:rPr>
              <a:t>Casual</a:t>
            </a:r>
          </a:p>
          <a:p>
            <a:pPr lvl="1"/>
            <a:r>
              <a:rPr lang="en-AU" b="1" dirty="0">
                <a:solidFill>
                  <a:schemeClr val="tx1"/>
                </a:solidFill>
              </a:rPr>
              <a:t>As a software developer, a scientist</a:t>
            </a:r>
          </a:p>
          <a:p>
            <a:r>
              <a:rPr lang="en-AU" b="1" dirty="0">
                <a:solidFill>
                  <a:schemeClr val="tx1"/>
                </a:solidFill>
              </a:rPr>
              <a:t>Think of the audience</a:t>
            </a:r>
          </a:p>
          <a:p>
            <a:pPr lvl="1"/>
            <a:r>
              <a:rPr lang="en-AU" b="1" dirty="0">
                <a:solidFill>
                  <a:schemeClr val="tx1"/>
                </a:solidFill>
              </a:rPr>
              <a:t>Plain English, young audience, experienced </a:t>
            </a:r>
          </a:p>
          <a:p>
            <a:r>
              <a:rPr lang="en-AU" b="1" dirty="0">
                <a:solidFill>
                  <a:schemeClr val="tx1"/>
                </a:solidFill>
              </a:rPr>
              <a:t>Give the context </a:t>
            </a:r>
          </a:p>
          <a:p>
            <a:pPr lvl="1"/>
            <a:r>
              <a:rPr lang="en-AU" dirty="0"/>
              <a:t>“A company is assessing whether to implement cybersecurity processes. The head of the cybersecurity team is preparing a report for the CEO to take to the Board of the company. In the document, he wants to outline the critical importance of implementing good cybersecurity practice. The company almost suffered a ransomware attack this year.”</a:t>
            </a:r>
          </a:p>
          <a:p>
            <a:pPr lvl="1"/>
            <a:endParaRPr lang="en-AU" dirty="0"/>
          </a:p>
          <a:p>
            <a:endParaRPr lang="en-AU" dirty="0"/>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41710455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Constructing Prompts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643467" y="1705232"/>
            <a:ext cx="10624090" cy="4732638"/>
          </a:xfrm>
        </p:spPr>
        <p:txBody>
          <a:bodyPr>
            <a:normAutofit/>
          </a:bodyPr>
          <a:lstStyle/>
          <a:p>
            <a:r>
              <a:rPr lang="en-AU" b="1" dirty="0">
                <a:solidFill>
                  <a:schemeClr val="tx1"/>
                </a:solidFill>
              </a:rPr>
              <a:t>Write specific instructions</a:t>
            </a:r>
          </a:p>
          <a:p>
            <a:r>
              <a:rPr lang="en-AU" b="1" dirty="0">
                <a:solidFill>
                  <a:schemeClr val="tx1"/>
                </a:solidFill>
              </a:rPr>
              <a:t>Ask for a set number of points</a:t>
            </a:r>
          </a:p>
          <a:p>
            <a:r>
              <a:rPr lang="en-AU" b="1" dirty="0">
                <a:solidFill>
                  <a:schemeClr val="tx1"/>
                </a:solidFill>
              </a:rPr>
              <a:t>Ask for pros and cons</a:t>
            </a:r>
          </a:p>
          <a:p>
            <a:r>
              <a:rPr lang="en-AU" b="1" dirty="0">
                <a:solidFill>
                  <a:schemeClr val="tx1"/>
                </a:solidFill>
              </a:rPr>
              <a:t>Iterate – request corrections or revisions</a:t>
            </a:r>
          </a:p>
          <a:p>
            <a:r>
              <a:rPr lang="en-AU" b="1" dirty="0">
                <a:solidFill>
                  <a:schemeClr val="tx1"/>
                </a:solidFill>
              </a:rPr>
              <a:t>Be clear on format of output</a:t>
            </a:r>
          </a:p>
          <a:p>
            <a:pPr lvl="1"/>
            <a:r>
              <a:rPr lang="en-AU" b="1" dirty="0">
                <a:solidFill>
                  <a:schemeClr val="tx1"/>
                </a:solidFill>
              </a:rPr>
              <a:t>Length: The answer should be 100 words, 10 sentences, 500 characters.</a:t>
            </a:r>
          </a:p>
          <a:p>
            <a:pPr lvl="1"/>
            <a:r>
              <a:rPr lang="en-AU" b="1" dirty="0">
                <a:solidFill>
                  <a:schemeClr val="tx1"/>
                </a:solidFill>
              </a:rPr>
              <a:t>Format: Bullet points, table of the output, as a letter, as a report, code, HTML</a:t>
            </a:r>
          </a:p>
          <a:p>
            <a:pPr lvl="1"/>
            <a:r>
              <a:rPr lang="en-AU" b="1" dirty="0">
                <a:solidFill>
                  <a:schemeClr val="tx1"/>
                </a:solidFill>
              </a:rPr>
              <a:t>Create output for other programs</a:t>
            </a:r>
          </a:p>
          <a:p>
            <a:pPr lvl="1"/>
            <a:r>
              <a:rPr lang="en-AU" b="1" dirty="0">
                <a:solidFill>
                  <a:schemeClr val="tx1"/>
                </a:solidFill>
              </a:rPr>
              <a:t>Limits: only 5 points</a:t>
            </a:r>
          </a:p>
          <a:p>
            <a:pPr lvl="1"/>
            <a:endParaRPr lang="en-AU" b="1" dirty="0">
              <a:solidFill>
                <a:schemeClr val="tx1"/>
              </a:solidFill>
            </a:endParaRPr>
          </a:p>
          <a:p>
            <a:pPr lvl="1"/>
            <a:endParaRPr lang="en-AU" dirty="0"/>
          </a:p>
          <a:p>
            <a:pPr lvl="1"/>
            <a:endParaRPr lang="en-AU" dirty="0"/>
          </a:p>
          <a:p>
            <a:endParaRPr lang="en-AU" dirty="0"/>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966133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Use it responsibly</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643467" y="1705232"/>
            <a:ext cx="10624090" cy="4732638"/>
          </a:xfrm>
        </p:spPr>
        <p:txBody>
          <a:bodyPr>
            <a:normAutofit/>
          </a:bodyPr>
          <a:lstStyle/>
          <a:p>
            <a:r>
              <a:rPr lang="en-AU" b="1" dirty="0">
                <a:solidFill>
                  <a:schemeClr val="tx1"/>
                </a:solidFill>
              </a:rPr>
              <a:t>Learn how to use it and how to use it responsibly – it will help and assist </a:t>
            </a:r>
          </a:p>
          <a:p>
            <a:r>
              <a:rPr lang="en-AU" b="1" dirty="0">
                <a:solidFill>
                  <a:schemeClr val="tx1"/>
                </a:solidFill>
              </a:rPr>
              <a:t>Seek permission if not explicitly given to use it in work</a:t>
            </a:r>
          </a:p>
          <a:p>
            <a:r>
              <a:rPr lang="en-AU" b="1" dirty="0">
                <a:solidFill>
                  <a:schemeClr val="tx1"/>
                </a:solidFill>
              </a:rPr>
              <a:t>Create a statement of use of AI in your work (</a:t>
            </a:r>
            <a:r>
              <a:rPr lang="en-AU" dirty="0">
                <a:hlinkClick r:id="rId2"/>
              </a:rPr>
              <a:t>Acknowledging AI tools and technologies (unimelb.edu.au)</a:t>
            </a:r>
            <a:r>
              <a:rPr lang="en-AU" b="1" dirty="0">
                <a:solidFill>
                  <a:schemeClr val="tx1"/>
                </a:solidFill>
              </a:rPr>
              <a:t>)</a:t>
            </a:r>
          </a:p>
          <a:p>
            <a:r>
              <a:rPr lang="en-AU" b="1" dirty="0">
                <a:solidFill>
                  <a:schemeClr val="tx1"/>
                </a:solidFill>
              </a:rPr>
              <a:t>Check it in Turnitin if you are unsure.</a:t>
            </a:r>
          </a:p>
          <a:p>
            <a:pPr lvl="1"/>
            <a:endParaRPr lang="en-AU" dirty="0"/>
          </a:p>
          <a:p>
            <a:pPr lvl="1"/>
            <a:endParaRPr lang="en-AU" dirty="0"/>
          </a:p>
          <a:p>
            <a:endParaRPr lang="en-AU" dirty="0"/>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551684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E70A317-DCED-4E80-AA2D-467D8702E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4F01C5-5333-2248-B03B-703C97F7CC69}"/>
              </a:ext>
            </a:extLst>
          </p:cNvPr>
          <p:cNvSpPr>
            <a:spLocks noGrp="1"/>
          </p:cNvSpPr>
          <p:nvPr>
            <p:ph type="title"/>
          </p:nvPr>
        </p:nvSpPr>
        <p:spPr>
          <a:xfrm>
            <a:off x="861791" y="835383"/>
            <a:ext cx="3382832" cy="3499549"/>
          </a:xfrm>
        </p:spPr>
        <p:txBody>
          <a:bodyPr vert="horz" lIns="91440" tIns="45720" rIns="91440" bIns="45720" rtlCol="0" anchor="b">
            <a:normAutofit/>
          </a:bodyPr>
          <a:lstStyle/>
          <a:p>
            <a:pPr algn="l"/>
            <a:r>
              <a:rPr lang="en-US" sz="4200" dirty="0"/>
              <a:t>Cat asking ChatGPT for more food</a:t>
            </a:r>
          </a:p>
        </p:txBody>
      </p:sp>
      <p:sp>
        <p:nvSpPr>
          <p:cNvPr id="7" name="TextBox 6">
            <a:extLst>
              <a:ext uri="{FF2B5EF4-FFF2-40B4-BE49-F238E27FC236}">
                <a16:creationId xmlns:a16="http://schemas.microsoft.com/office/drawing/2014/main" id="{DCE4D174-E44F-CF4F-AA1C-D2B815E60ABC}"/>
              </a:ext>
            </a:extLst>
          </p:cNvPr>
          <p:cNvSpPr txBox="1"/>
          <p:nvPr/>
        </p:nvSpPr>
        <p:spPr>
          <a:xfrm>
            <a:off x="861789" y="4334933"/>
            <a:ext cx="3382831" cy="1185333"/>
          </a:xfrm>
          <a:prstGeom prst="rect">
            <a:avLst/>
          </a:prstGeom>
        </p:spPr>
        <p:txBody>
          <a:bodyPr vert="horz" lIns="91440" tIns="45720" rIns="91440" bIns="45720" rtlCol="0" anchor="t">
            <a:normAutofit/>
          </a:bodyPr>
          <a:lstStyle/>
          <a:p>
            <a:pPr defTabSz="457200">
              <a:spcBef>
                <a:spcPct val="20000"/>
              </a:spcBef>
              <a:spcAft>
                <a:spcPts val="600"/>
              </a:spcAft>
              <a:buClr>
                <a:schemeClr val="tx2"/>
              </a:buClr>
              <a:buSzPct val="70000"/>
            </a:pPr>
            <a:r>
              <a:rPr lang="en-US" sz="2000" dirty="0">
                <a:ln>
                  <a:solidFill>
                    <a:schemeClr val="bg1">
                      <a:lumMod val="75000"/>
                      <a:lumOff val="25000"/>
                      <a:alpha val="10000"/>
                    </a:schemeClr>
                  </a:solidFill>
                </a:ln>
                <a:solidFill>
                  <a:srgbClr val="A629E7"/>
                </a:solidFill>
                <a:effectLst>
                  <a:outerShdw blurRad="9525" dist="25400" dir="14640000" algn="tl" rotWithShape="0">
                    <a:schemeClr val="bg1">
                      <a:alpha val="30000"/>
                    </a:schemeClr>
                  </a:outerShdw>
                </a:effectLst>
              </a:rPr>
              <a:t>Generated using ChatGPT 4o</a:t>
            </a:r>
          </a:p>
        </p:txBody>
      </p:sp>
      <p:sp>
        <p:nvSpPr>
          <p:cNvPr id="14" name="Rectangle 13">
            <a:extLst>
              <a:ext uri="{FF2B5EF4-FFF2-40B4-BE49-F238E27FC236}">
                <a16:creationId xmlns:a16="http://schemas.microsoft.com/office/drawing/2014/main" id="{A6D87845-294F-40CB-BC48-46455460D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5671" y="0"/>
            <a:ext cx="753632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440E3A1-CBB9-D9BE-D764-E2D910BCC332}"/>
              </a:ext>
            </a:extLst>
          </p:cNvPr>
          <p:cNvPicPr>
            <a:picLocks noChangeAspect="1"/>
          </p:cNvPicPr>
          <p:nvPr/>
        </p:nvPicPr>
        <p:blipFill>
          <a:blip r:embed="rId3"/>
          <a:stretch>
            <a:fillRect/>
          </a:stretch>
        </p:blipFill>
        <p:spPr>
          <a:xfrm>
            <a:off x="5603749" y="609600"/>
            <a:ext cx="5638800" cy="5638800"/>
          </a:xfrm>
          <a:prstGeom prst="rect">
            <a:avLst/>
          </a:prstGeom>
        </p:spPr>
      </p:pic>
      <p:sp>
        <p:nvSpPr>
          <p:cNvPr id="3" name="TextBox 2">
            <a:extLst>
              <a:ext uri="{FF2B5EF4-FFF2-40B4-BE49-F238E27FC236}">
                <a16:creationId xmlns:a16="http://schemas.microsoft.com/office/drawing/2014/main" id="{D04A9560-61A7-8541-B04F-4C1E6892BE66}"/>
              </a:ext>
            </a:extLst>
          </p:cNvPr>
          <p:cNvSpPr txBox="1"/>
          <p:nvPr/>
        </p:nvSpPr>
        <p:spPr>
          <a:xfrm>
            <a:off x="1039905" y="2147862"/>
            <a:ext cx="3405573" cy="3499563"/>
          </a:xfrm>
          <a:prstGeom prst="rect">
            <a:avLst/>
          </a:prstGeom>
        </p:spPr>
        <p:txBody>
          <a:bodyPr vert="horz" lIns="91440" tIns="45720" rIns="91440" bIns="45720" rtlCol="0" anchor="t">
            <a:normAutofit/>
          </a:bodyPr>
          <a:lstStyle/>
          <a:p>
            <a:pPr defTabSz="457200">
              <a:spcBef>
                <a:spcPct val="20000"/>
              </a:spcBef>
              <a:spcAft>
                <a:spcPts val="600"/>
              </a:spcAft>
              <a:buClr>
                <a:schemeClr val="tx2"/>
              </a:buClr>
              <a:buSzPct val="70000"/>
              <a:buFont typeface="Wingdings 2" charset="2"/>
            </a:pPr>
            <a:endParaRPr lang="en-US" sz="16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endParaRPr>
          </a:p>
        </p:txBody>
      </p:sp>
    </p:spTree>
    <p:extLst>
      <p:ext uri="{BB962C8B-B14F-4D97-AF65-F5344CB8AC3E}">
        <p14:creationId xmlns:p14="http://schemas.microsoft.com/office/powerpoint/2010/main" val="2972598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C49C1-730C-F94A-AE4C-BE3A366F79A1}"/>
              </a:ext>
            </a:extLst>
          </p:cNvPr>
          <p:cNvSpPr>
            <a:spLocks noGrp="1"/>
          </p:cNvSpPr>
          <p:nvPr>
            <p:ph type="title"/>
          </p:nvPr>
        </p:nvSpPr>
        <p:spPr>
          <a:xfrm>
            <a:off x="913795" y="609600"/>
            <a:ext cx="10353762" cy="1257300"/>
          </a:xfrm>
        </p:spPr>
        <p:txBody>
          <a:bodyPr>
            <a:normAutofit/>
          </a:bodyPr>
          <a:lstStyle/>
          <a:p>
            <a:r>
              <a:rPr lang="en-AU" dirty="0">
                <a:solidFill>
                  <a:srgbClr val="FFFFFF"/>
                </a:solidFill>
              </a:rPr>
              <a:t>3 Things</a:t>
            </a:r>
          </a:p>
        </p:txBody>
      </p:sp>
      <p:graphicFrame>
        <p:nvGraphicFramePr>
          <p:cNvPr id="5" name="Content Placeholder 2">
            <a:extLst>
              <a:ext uri="{FF2B5EF4-FFF2-40B4-BE49-F238E27FC236}">
                <a16:creationId xmlns:a16="http://schemas.microsoft.com/office/drawing/2014/main" id="{2B81B40E-1876-4B42-AF04-04C3FC3951A0}"/>
              </a:ext>
            </a:extLst>
          </p:cNvPr>
          <p:cNvGraphicFramePr>
            <a:graphicFrameLocks noGrp="1"/>
          </p:cNvGraphicFramePr>
          <p:nvPr>
            <p:ph idx="1"/>
            <p:extLst>
              <p:ext uri="{D42A27DB-BD31-4B8C-83A1-F6EECF244321}">
                <p14:modId xmlns:p14="http://schemas.microsoft.com/office/powerpoint/2010/main" val="3700513352"/>
              </p:ext>
            </p:extLst>
          </p:nvPr>
        </p:nvGraphicFramePr>
        <p:xfrm>
          <a:off x="914400" y="2647784"/>
          <a:ext cx="10353675" cy="31434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0406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a:xfrm>
            <a:off x="838200" y="365125"/>
            <a:ext cx="10515600" cy="884941"/>
          </a:xfrm>
        </p:spPr>
        <p:txBody>
          <a:bodyPr/>
          <a:lstStyle/>
          <a:p>
            <a:r>
              <a:rPr lang="en-AU"/>
              <a:t>Generative AI</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567267" y="1355022"/>
            <a:ext cx="10700290" cy="4698389"/>
          </a:xfrm>
        </p:spPr>
        <p:txBody>
          <a:bodyPr>
            <a:normAutofit/>
          </a:bodyPr>
          <a:lstStyle/>
          <a:p>
            <a:r>
              <a:rPr lang="en-AU" dirty="0">
                <a:solidFill>
                  <a:schemeClr val="tx1"/>
                </a:solidFill>
              </a:rPr>
              <a:t>Generative AI very large deep neural network with memory and attention</a:t>
            </a:r>
          </a:p>
          <a:p>
            <a:r>
              <a:rPr lang="en-AU" dirty="0">
                <a:solidFill>
                  <a:schemeClr val="tx1"/>
                </a:solidFill>
              </a:rPr>
              <a:t>Generative AI is based on Large Language Models (LLM) or Foundation Models (FM)</a:t>
            </a:r>
          </a:p>
          <a:p>
            <a:r>
              <a:rPr lang="en-AU" dirty="0"/>
              <a:t>Trained using very large amounts of text/images/sound</a:t>
            </a:r>
          </a:p>
          <a:p>
            <a:r>
              <a:rPr lang="en-AU" dirty="0"/>
              <a:t>ChatGPT 3.5 trained using</a:t>
            </a:r>
          </a:p>
          <a:p>
            <a:endParaRPr lang="en-AU" dirty="0">
              <a:solidFill>
                <a:schemeClr val="tx1"/>
              </a:solidFill>
            </a:endParaRPr>
          </a:p>
          <a:p>
            <a:endParaRPr lang="en-AU" dirty="0"/>
          </a:p>
          <a:p>
            <a:pPr lvl="1"/>
            <a:endParaRPr lang="en-AU" dirty="0"/>
          </a:p>
          <a:p>
            <a:pPr lvl="1"/>
            <a:endParaRPr lang="en-AU" dirty="0"/>
          </a:p>
          <a:p>
            <a:endParaRPr lang="en-AU" dirty="0"/>
          </a:p>
          <a:p>
            <a:endParaRPr lang="en-AU" dirty="0"/>
          </a:p>
          <a:p>
            <a:endParaRPr lang="en-US" dirty="0"/>
          </a:p>
          <a:p>
            <a:pPr marL="36900" indent="0">
              <a:buNone/>
            </a:pPr>
            <a:endParaRPr lang="en-AU" dirty="0">
              <a:effectLst/>
            </a:endParaRPr>
          </a:p>
          <a:p>
            <a:endParaRPr lang="en-AU" sz="2000" dirty="0"/>
          </a:p>
        </p:txBody>
      </p:sp>
      <p:graphicFrame>
        <p:nvGraphicFramePr>
          <p:cNvPr id="4" name="Table 3">
            <a:extLst>
              <a:ext uri="{FF2B5EF4-FFF2-40B4-BE49-F238E27FC236}">
                <a16:creationId xmlns:a16="http://schemas.microsoft.com/office/drawing/2014/main" id="{92F8BDF9-FDE0-4A32-50D8-3551734E3E14}"/>
              </a:ext>
            </a:extLst>
          </p:cNvPr>
          <p:cNvGraphicFramePr>
            <a:graphicFrameLocks noGrp="1"/>
          </p:cNvGraphicFramePr>
          <p:nvPr>
            <p:extLst>
              <p:ext uri="{D42A27DB-BD31-4B8C-83A1-F6EECF244321}">
                <p14:modId xmlns:p14="http://schemas.microsoft.com/office/powerpoint/2010/main" val="57366374"/>
              </p:ext>
            </p:extLst>
          </p:nvPr>
        </p:nvGraphicFramePr>
        <p:xfrm>
          <a:off x="2114733" y="3689487"/>
          <a:ext cx="7605358" cy="2468880"/>
        </p:xfrm>
        <a:graphic>
          <a:graphicData uri="http://schemas.openxmlformats.org/drawingml/2006/table">
            <a:tbl>
              <a:tblPr/>
              <a:tblGrid>
                <a:gridCol w="3668358">
                  <a:extLst>
                    <a:ext uri="{9D8B030D-6E8A-4147-A177-3AD203B41FA5}">
                      <a16:colId xmlns:a16="http://schemas.microsoft.com/office/drawing/2014/main" val="1009375277"/>
                    </a:ext>
                  </a:extLst>
                </a:gridCol>
                <a:gridCol w="1667934">
                  <a:extLst>
                    <a:ext uri="{9D8B030D-6E8A-4147-A177-3AD203B41FA5}">
                      <a16:colId xmlns:a16="http://schemas.microsoft.com/office/drawing/2014/main" val="1335846060"/>
                    </a:ext>
                  </a:extLst>
                </a:gridCol>
                <a:gridCol w="2269066">
                  <a:extLst>
                    <a:ext uri="{9D8B030D-6E8A-4147-A177-3AD203B41FA5}">
                      <a16:colId xmlns:a16="http://schemas.microsoft.com/office/drawing/2014/main" val="4045176255"/>
                    </a:ext>
                  </a:extLst>
                </a:gridCol>
              </a:tblGrid>
              <a:tr h="397990">
                <a:tc>
                  <a:txBody>
                    <a:bodyPr/>
                    <a:lstStyle/>
                    <a:p>
                      <a:pPr algn="ctr"/>
                      <a:r>
                        <a:rPr lang="en-AU">
                          <a:solidFill>
                            <a:schemeClr val="bg2"/>
                          </a:solidFill>
                          <a:effectLst/>
                        </a:rPr>
                        <a:t>Dataset</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AU">
                          <a:solidFill>
                            <a:schemeClr val="bg2"/>
                          </a:solidFill>
                          <a:effectLst/>
                        </a:rPr>
                        <a:t># tokens</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tc>
                  <a:txBody>
                    <a:bodyPr/>
                    <a:lstStyle/>
                    <a:p>
                      <a:pPr algn="ctr"/>
                      <a:r>
                        <a:rPr lang="en-AU">
                          <a:solidFill>
                            <a:schemeClr val="bg2"/>
                          </a:solidFill>
                          <a:effectLst/>
                        </a:rPr>
                        <a:t>Proportion </a:t>
                      </a:r>
                      <a:br>
                        <a:rPr lang="en-AU">
                          <a:solidFill>
                            <a:schemeClr val="bg2"/>
                          </a:solidFill>
                          <a:effectLst/>
                        </a:rPr>
                      </a:br>
                      <a:r>
                        <a:rPr lang="en-AU">
                          <a:solidFill>
                            <a:schemeClr val="bg2"/>
                          </a:solidFill>
                          <a:effectLst/>
                        </a:rPr>
                        <a:t>within training</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EAECF0"/>
                    </a:solidFill>
                  </a:tcPr>
                </a:tc>
                <a:extLst>
                  <a:ext uri="{0D108BD9-81ED-4DB2-BD59-A6C34878D82A}">
                    <a16:rowId xmlns:a16="http://schemas.microsoft.com/office/drawing/2014/main" val="2911850671"/>
                  </a:ext>
                </a:extLst>
              </a:tr>
              <a:tr h="227423">
                <a:tc>
                  <a:txBody>
                    <a:bodyPr/>
                    <a:lstStyle/>
                    <a:p>
                      <a:r>
                        <a:rPr lang="en-AU" u="none" strike="noStrike">
                          <a:solidFill>
                            <a:schemeClr val="bg2"/>
                          </a:solidFill>
                          <a:effectLst/>
                        </a:rPr>
                        <a:t>Web sites (Common Crawl)</a:t>
                      </a:r>
                      <a:endParaRPr lang="en-AU">
                        <a:solidFill>
                          <a:schemeClr val="bg2"/>
                        </a:solidFill>
                        <a:effectLst/>
                      </a:endParaRP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r"/>
                      <a:r>
                        <a:rPr lang="en-AU">
                          <a:solidFill>
                            <a:schemeClr val="bg2"/>
                          </a:solidFill>
                          <a:effectLst/>
                        </a:rPr>
                        <a:t>410 billion</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r"/>
                      <a:r>
                        <a:rPr lang="en-AU">
                          <a:solidFill>
                            <a:schemeClr val="bg2"/>
                          </a:solidFill>
                          <a:effectLst/>
                        </a:rPr>
                        <a:t>60%</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426787930"/>
                  </a:ext>
                </a:extLst>
              </a:tr>
              <a:tr h="227423">
                <a:tc>
                  <a:txBody>
                    <a:bodyPr/>
                    <a:lstStyle/>
                    <a:p>
                      <a:r>
                        <a:rPr lang="en-AU">
                          <a:solidFill>
                            <a:schemeClr val="bg2"/>
                          </a:solidFill>
                          <a:effectLst/>
                        </a:rPr>
                        <a:t>Web Sites (WebText2)</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r"/>
                      <a:r>
                        <a:rPr lang="en-AU">
                          <a:solidFill>
                            <a:schemeClr val="bg2"/>
                          </a:solidFill>
                          <a:effectLst/>
                        </a:rPr>
                        <a:t>19 billion</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r"/>
                      <a:r>
                        <a:rPr lang="en-AU">
                          <a:solidFill>
                            <a:schemeClr val="bg2"/>
                          </a:solidFill>
                          <a:effectLst/>
                        </a:rPr>
                        <a:t>22%</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976425000"/>
                  </a:ext>
                </a:extLst>
              </a:tr>
              <a:tr h="227423">
                <a:tc>
                  <a:txBody>
                    <a:bodyPr/>
                    <a:lstStyle/>
                    <a:p>
                      <a:r>
                        <a:rPr lang="en-AU">
                          <a:solidFill>
                            <a:schemeClr val="bg2"/>
                          </a:solidFill>
                          <a:effectLst/>
                        </a:rPr>
                        <a:t>Books1</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r"/>
                      <a:r>
                        <a:rPr lang="en-AU">
                          <a:solidFill>
                            <a:schemeClr val="bg2"/>
                          </a:solidFill>
                          <a:effectLst/>
                        </a:rPr>
                        <a:t>12 billion</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r"/>
                      <a:r>
                        <a:rPr lang="en-AU">
                          <a:solidFill>
                            <a:schemeClr val="bg2"/>
                          </a:solidFill>
                          <a:effectLst/>
                        </a:rPr>
                        <a:t>8%</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676641533"/>
                  </a:ext>
                </a:extLst>
              </a:tr>
              <a:tr h="227423">
                <a:tc>
                  <a:txBody>
                    <a:bodyPr/>
                    <a:lstStyle/>
                    <a:p>
                      <a:r>
                        <a:rPr lang="en-AU">
                          <a:solidFill>
                            <a:schemeClr val="bg2"/>
                          </a:solidFill>
                          <a:effectLst/>
                        </a:rPr>
                        <a:t>Books2</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r"/>
                      <a:r>
                        <a:rPr lang="en-AU">
                          <a:solidFill>
                            <a:schemeClr val="bg2"/>
                          </a:solidFill>
                          <a:effectLst/>
                        </a:rPr>
                        <a:t>55 billion</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r"/>
                      <a:r>
                        <a:rPr lang="en-AU">
                          <a:solidFill>
                            <a:schemeClr val="bg2"/>
                          </a:solidFill>
                          <a:effectLst/>
                        </a:rPr>
                        <a:t>8%</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2468893252"/>
                  </a:ext>
                </a:extLst>
              </a:tr>
              <a:tr h="227423">
                <a:tc>
                  <a:txBody>
                    <a:bodyPr/>
                    <a:lstStyle/>
                    <a:p>
                      <a:r>
                        <a:rPr lang="en-AU">
                          <a:solidFill>
                            <a:schemeClr val="bg2"/>
                          </a:solidFill>
                          <a:effectLst/>
                        </a:rPr>
                        <a:t>Wikipedia</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r"/>
                      <a:r>
                        <a:rPr lang="en-AU">
                          <a:solidFill>
                            <a:schemeClr val="bg2"/>
                          </a:solidFill>
                          <a:effectLst/>
                        </a:rPr>
                        <a:t>3 billion</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tc>
                  <a:txBody>
                    <a:bodyPr/>
                    <a:lstStyle/>
                    <a:p>
                      <a:pPr algn="r"/>
                      <a:r>
                        <a:rPr lang="en-AU" dirty="0">
                          <a:solidFill>
                            <a:schemeClr val="bg2"/>
                          </a:solidFill>
                          <a:effectLst/>
                        </a:rPr>
                        <a:t>3%</a:t>
                      </a:r>
                    </a:p>
                  </a:txBody>
                  <a:tcPr anchor="ctr">
                    <a:lnL w="9525" cap="flat" cmpd="sng" algn="ctr">
                      <a:solidFill>
                        <a:srgbClr val="A2A9B1"/>
                      </a:solidFill>
                      <a:prstDash val="solid"/>
                      <a:round/>
                      <a:headEnd type="none" w="med" len="med"/>
                      <a:tailEnd type="none" w="med" len="med"/>
                    </a:lnL>
                    <a:lnR w="9525" cap="flat" cmpd="sng" algn="ctr">
                      <a:solidFill>
                        <a:srgbClr val="A2A9B1"/>
                      </a:solidFill>
                      <a:prstDash val="solid"/>
                      <a:round/>
                      <a:headEnd type="none" w="med" len="med"/>
                      <a:tailEnd type="none" w="med" len="med"/>
                    </a:lnR>
                    <a:lnT w="9525" cap="flat" cmpd="sng" algn="ctr">
                      <a:solidFill>
                        <a:srgbClr val="A2A9B1"/>
                      </a:solidFill>
                      <a:prstDash val="solid"/>
                      <a:round/>
                      <a:headEnd type="none" w="med" len="med"/>
                      <a:tailEnd type="none" w="med" len="med"/>
                    </a:lnT>
                    <a:lnB w="9525" cap="flat" cmpd="sng" algn="ctr">
                      <a:solidFill>
                        <a:srgbClr val="A2A9B1"/>
                      </a:solidFill>
                      <a:prstDash val="solid"/>
                      <a:round/>
                      <a:headEnd type="none" w="med" len="med"/>
                      <a:tailEnd type="none" w="med" len="med"/>
                    </a:lnB>
                    <a:solidFill>
                      <a:srgbClr val="F8F9FA"/>
                    </a:solidFill>
                  </a:tcPr>
                </a:tc>
                <a:extLst>
                  <a:ext uri="{0D108BD9-81ED-4DB2-BD59-A6C34878D82A}">
                    <a16:rowId xmlns:a16="http://schemas.microsoft.com/office/drawing/2014/main" val="4091933078"/>
                  </a:ext>
                </a:extLst>
              </a:tr>
            </a:tbl>
          </a:graphicData>
        </a:graphic>
      </p:graphicFrame>
    </p:spTree>
    <p:extLst>
      <p:ext uri="{BB962C8B-B14F-4D97-AF65-F5344CB8AC3E}">
        <p14:creationId xmlns:p14="http://schemas.microsoft.com/office/powerpoint/2010/main" val="1368258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a:t>What ChatGPT does</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567267" y="1690688"/>
            <a:ext cx="10700290" cy="4698389"/>
          </a:xfrm>
        </p:spPr>
        <p:txBody>
          <a:bodyPr>
            <a:normAutofit/>
          </a:bodyPr>
          <a:lstStyle/>
          <a:p>
            <a:r>
              <a:rPr lang="en-AU">
                <a:solidFill>
                  <a:schemeClr val="tx1"/>
                </a:solidFill>
              </a:rPr>
              <a:t>Given a prompt as input, it predicts what word (token) would come next selecting the correct one from a weighted probability</a:t>
            </a:r>
            <a:endParaRPr lang="en-AU"/>
          </a:p>
          <a:p>
            <a:r>
              <a:rPr lang="en-AU">
                <a:solidFill>
                  <a:schemeClr val="tx1"/>
                </a:solidFill>
              </a:rPr>
              <a:t>“Who was Alber</a:t>
            </a:r>
            <a:r>
              <a:rPr lang="en-AU"/>
              <a:t>t Camus?”</a:t>
            </a:r>
          </a:p>
          <a:p>
            <a:pPr marL="914400" lvl="1" indent="-457200">
              <a:buFont typeface="+mj-lt"/>
              <a:buAutoNum type="arabicPeriod"/>
            </a:pPr>
            <a:r>
              <a:rPr lang="en-AU"/>
              <a:t>______?</a:t>
            </a:r>
          </a:p>
          <a:p>
            <a:pPr marL="914400" lvl="1" indent="-457200">
              <a:buFont typeface="+mj-lt"/>
              <a:buAutoNum type="arabicPeriod"/>
            </a:pPr>
            <a:r>
              <a:rPr lang="en-AU">
                <a:solidFill>
                  <a:schemeClr val="tx1"/>
                </a:solidFill>
              </a:rPr>
              <a:t>Albert _____?</a:t>
            </a:r>
          </a:p>
          <a:p>
            <a:pPr marL="914400" lvl="1" indent="-457200">
              <a:buFont typeface="+mj-lt"/>
              <a:buAutoNum type="arabicPeriod"/>
            </a:pPr>
            <a:r>
              <a:rPr lang="en-AU"/>
              <a:t>Albert Camus _____?</a:t>
            </a:r>
          </a:p>
          <a:p>
            <a:pPr marL="914400" lvl="1" indent="-457200">
              <a:buFont typeface="+mj-lt"/>
              <a:buAutoNum type="arabicPeriod"/>
            </a:pPr>
            <a:r>
              <a:rPr lang="en-AU">
                <a:solidFill>
                  <a:schemeClr val="tx1"/>
                </a:solidFill>
              </a:rPr>
              <a:t>Albert Camus was _____?</a:t>
            </a:r>
          </a:p>
          <a:p>
            <a:pPr marL="914400" lvl="1" indent="-457200">
              <a:buFont typeface="+mj-lt"/>
              <a:buAutoNum type="arabicPeriod"/>
            </a:pPr>
            <a:r>
              <a:rPr lang="en-AU"/>
              <a:t>Albert Camus was a _____?</a:t>
            </a:r>
          </a:p>
          <a:p>
            <a:pPr marL="914400" lvl="1" indent="-457200">
              <a:buFont typeface="+mj-lt"/>
              <a:buAutoNum type="arabicPeriod"/>
            </a:pPr>
            <a:r>
              <a:rPr lang="en-AU">
                <a:solidFill>
                  <a:schemeClr val="tx1"/>
                </a:solidFill>
              </a:rPr>
              <a:t>Albert Camus was a French</a:t>
            </a:r>
            <a:r>
              <a:rPr lang="en-AU"/>
              <a:t> ______?</a:t>
            </a:r>
          </a:p>
          <a:p>
            <a:pPr marL="914400" lvl="1" indent="-457200">
              <a:buFont typeface="+mj-lt"/>
              <a:buAutoNum type="arabicPeriod"/>
            </a:pPr>
            <a:r>
              <a:rPr lang="en-AU">
                <a:solidFill>
                  <a:schemeClr val="tx1"/>
                </a:solidFill>
              </a:rPr>
              <a:t>Albert Camus was a French author _____?</a:t>
            </a:r>
          </a:p>
          <a:p>
            <a:endParaRPr lang="en-AU"/>
          </a:p>
          <a:p>
            <a:pPr lvl="1"/>
            <a:endParaRPr lang="en-AU"/>
          </a:p>
          <a:p>
            <a:pPr lvl="1"/>
            <a:endParaRPr lang="en-AU"/>
          </a:p>
          <a:p>
            <a:endParaRPr lang="en-AU"/>
          </a:p>
          <a:p>
            <a:endParaRPr lang="en-AU"/>
          </a:p>
          <a:p>
            <a:endParaRPr lang="en-US"/>
          </a:p>
          <a:p>
            <a:pPr marL="36900" indent="0">
              <a:buNone/>
            </a:pPr>
            <a:endParaRPr lang="en-AU">
              <a:effectLst/>
            </a:endParaRPr>
          </a:p>
          <a:p>
            <a:endParaRPr lang="en-AU" sz="2000"/>
          </a:p>
        </p:txBody>
      </p:sp>
    </p:spTree>
    <p:extLst>
      <p:ext uri="{BB962C8B-B14F-4D97-AF65-F5344CB8AC3E}">
        <p14:creationId xmlns:p14="http://schemas.microsoft.com/office/powerpoint/2010/main" val="40822347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err="1"/>
              <a:t>ChatGPT</a:t>
            </a:r>
            <a:r>
              <a:rPr lang="en-AU"/>
              <a:t> and Generative AI</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567267" y="1516284"/>
            <a:ext cx="10700290" cy="4872793"/>
          </a:xfrm>
        </p:spPr>
        <p:txBody>
          <a:bodyPr>
            <a:normAutofit/>
          </a:bodyPr>
          <a:lstStyle/>
          <a:p>
            <a:pPr>
              <a:lnSpc>
                <a:spcPct val="140000"/>
              </a:lnSpc>
            </a:pPr>
            <a:r>
              <a:rPr lang="en-AU">
                <a:solidFill>
                  <a:schemeClr val="tx1"/>
                </a:solidFill>
              </a:rPr>
              <a:t>Generative AI products:</a:t>
            </a:r>
          </a:p>
          <a:p>
            <a:pPr lvl="1">
              <a:lnSpc>
                <a:spcPct val="140000"/>
              </a:lnSpc>
            </a:pPr>
            <a:r>
              <a:rPr lang="en-AU">
                <a:solidFill>
                  <a:schemeClr val="tx1"/>
                </a:solidFill>
              </a:rPr>
              <a:t>DALL-E: Text to image synthesis</a:t>
            </a:r>
          </a:p>
          <a:p>
            <a:pPr lvl="1">
              <a:lnSpc>
                <a:spcPct val="140000"/>
              </a:lnSpc>
            </a:pPr>
            <a:r>
              <a:rPr lang="en-AU">
                <a:solidFill>
                  <a:schemeClr val="tx1"/>
                </a:solidFill>
              </a:rPr>
              <a:t>VALL-E: Text to speech synthesis</a:t>
            </a:r>
          </a:p>
          <a:p>
            <a:pPr lvl="1">
              <a:lnSpc>
                <a:spcPct val="140000"/>
              </a:lnSpc>
            </a:pPr>
            <a:r>
              <a:rPr lang="en-AU" err="1">
                <a:solidFill>
                  <a:schemeClr val="tx1"/>
                </a:solidFill>
              </a:rPr>
              <a:t>JukeBox</a:t>
            </a:r>
            <a:r>
              <a:rPr lang="en-AU">
                <a:solidFill>
                  <a:schemeClr val="tx1"/>
                </a:solidFill>
              </a:rPr>
              <a:t>, </a:t>
            </a:r>
            <a:r>
              <a:rPr lang="en-AU" err="1">
                <a:solidFill>
                  <a:schemeClr val="tx1"/>
                </a:solidFill>
              </a:rPr>
              <a:t>MusicLM</a:t>
            </a:r>
            <a:r>
              <a:rPr lang="en-AU">
                <a:solidFill>
                  <a:schemeClr val="tx1"/>
                </a:solidFill>
              </a:rPr>
              <a:t>, </a:t>
            </a:r>
            <a:r>
              <a:rPr lang="en-AU" err="1">
                <a:solidFill>
                  <a:schemeClr val="tx1"/>
                </a:solidFill>
              </a:rPr>
              <a:t>MuseNet</a:t>
            </a:r>
            <a:r>
              <a:rPr lang="en-AU">
                <a:solidFill>
                  <a:schemeClr val="tx1"/>
                </a:solidFill>
              </a:rPr>
              <a:t>: Text to Music synthesis</a:t>
            </a:r>
          </a:p>
          <a:p>
            <a:pPr>
              <a:lnSpc>
                <a:spcPct val="140000"/>
              </a:lnSpc>
            </a:pPr>
            <a:r>
              <a:rPr lang="en-AU">
                <a:solidFill>
                  <a:schemeClr val="tx1"/>
                </a:solidFill>
              </a:rPr>
              <a:t>ChatGPT is based on LLM GPT-3.5/4 </a:t>
            </a:r>
          </a:p>
          <a:p>
            <a:pPr lvl="1">
              <a:lnSpc>
                <a:spcPct val="140000"/>
              </a:lnSpc>
            </a:pPr>
            <a:r>
              <a:rPr lang="en-AU">
                <a:solidFill>
                  <a:schemeClr val="tx1"/>
                </a:solidFill>
              </a:rPr>
              <a:t>GPT-3.5: 175 billion parameters 300 billion words or 570 GB data</a:t>
            </a:r>
          </a:p>
          <a:p>
            <a:pPr lvl="1">
              <a:lnSpc>
                <a:spcPct val="140000"/>
              </a:lnSpc>
            </a:pPr>
            <a:r>
              <a:rPr lang="en-AU">
                <a:solidFill>
                  <a:schemeClr val="tx1"/>
                </a:solidFill>
              </a:rPr>
              <a:t>GPT-4: 1.76 trillion parameters</a:t>
            </a:r>
          </a:p>
          <a:p>
            <a:pPr lvl="1">
              <a:lnSpc>
                <a:spcPct val="140000"/>
              </a:lnSpc>
            </a:pPr>
            <a:r>
              <a:rPr lang="en-AU">
                <a:solidFill>
                  <a:schemeClr val="tx1"/>
                </a:solidFill>
              </a:rPr>
              <a:t>It is trained in a semi-supervised way – people telling it what it got right and wrong and feeding this back</a:t>
            </a:r>
            <a:endParaRPr lang="en-AU"/>
          </a:p>
          <a:p>
            <a:pPr lvl="1"/>
            <a:endParaRPr lang="en-AU"/>
          </a:p>
          <a:p>
            <a:pPr lvl="1"/>
            <a:endParaRPr lang="en-AU"/>
          </a:p>
          <a:p>
            <a:endParaRPr lang="en-AU"/>
          </a:p>
          <a:p>
            <a:endParaRPr lang="en-AU"/>
          </a:p>
          <a:p>
            <a:endParaRPr lang="en-US"/>
          </a:p>
          <a:p>
            <a:pPr marL="36900" indent="0">
              <a:buNone/>
            </a:pPr>
            <a:endParaRPr lang="en-AU">
              <a:effectLst/>
            </a:endParaRPr>
          </a:p>
          <a:p>
            <a:endParaRPr lang="en-AU" sz="2000"/>
          </a:p>
        </p:txBody>
      </p:sp>
    </p:spTree>
    <p:extLst>
      <p:ext uri="{BB962C8B-B14F-4D97-AF65-F5344CB8AC3E}">
        <p14:creationId xmlns:p14="http://schemas.microsoft.com/office/powerpoint/2010/main" val="3140733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a:t>Issues with </a:t>
            </a:r>
            <a:r>
              <a:rPr lang="en-AU" err="1"/>
              <a:t>ChatGPT</a:t>
            </a:r>
            <a:endParaRPr lang="en-AU"/>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643467" y="1866900"/>
            <a:ext cx="10624090" cy="4522178"/>
          </a:xfrm>
        </p:spPr>
        <p:txBody>
          <a:bodyPr>
            <a:normAutofit fontScale="32500" lnSpcReduction="20000"/>
          </a:bodyPr>
          <a:lstStyle/>
          <a:p>
            <a:pPr>
              <a:lnSpc>
                <a:spcPct val="120000"/>
              </a:lnSpc>
            </a:pPr>
            <a:r>
              <a:rPr lang="en-AU" sz="7200" dirty="0">
                <a:solidFill>
                  <a:schemeClr val="tx1"/>
                </a:solidFill>
              </a:rPr>
              <a:t>When regarding issues with Generative AI, question posed is whether this is different from a human response</a:t>
            </a:r>
          </a:p>
          <a:p>
            <a:pPr>
              <a:lnSpc>
                <a:spcPct val="120000"/>
              </a:lnSpc>
            </a:pPr>
            <a:r>
              <a:rPr lang="en-AU" sz="7200" dirty="0">
                <a:solidFill>
                  <a:schemeClr val="tx1"/>
                </a:solidFill>
              </a:rPr>
              <a:t>Currency: Training data only goes up to 2022</a:t>
            </a:r>
          </a:p>
          <a:p>
            <a:pPr lvl="1">
              <a:lnSpc>
                <a:spcPct val="120000"/>
              </a:lnSpc>
            </a:pPr>
            <a:r>
              <a:rPr lang="en-AU" sz="7200" dirty="0">
                <a:solidFill>
                  <a:schemeClr val="tx1"/>
                </a:solidFill>
              </a:rPr>
              <a:t>Compensated for by its ability for few-shot learning</a:t>
            </a:r>
          </a:p>
          <a:p>
            <a:pPr>
              <a:lnSpc>
                <a:spcPct val="120000"/>
              </a:lnSpc>
            </a:pPr>
            <a:r>
              <a:rPr lang="en-AU" sz="7200" dirty="0">
                <a:solidFill>
                  <a:schemeClr val="tx1"/>
                </a:solidFill>
              </a:rPr>
              <a:t>Hallucinations</a:t>
            </a:r>
          </a:p>
          <a:p>
            <a:pPr lvl="1">
              <a:lnSpc>
                <a:spcPct val="120000"/>
              </a:lnSpc>
            </a:pPr>
            <a:r>
              <a:rPr lang="en-AU" sz="7200" dirty="0">
                <a:solidFill>
                  <a:schemeClr val="tx1"/>
                </a:solidFill>
              </a:rPr>
              <a:t>Can generate responses that are incorrect and there is often no way of knowing </a:t>
            </a:r>
          </a:p>
          <a:p>
            <a:pPr lvl="2">
              <a:lnSpc>
                <a:spcPct val="120000"/>
              </a:lnSpc>
            </a:pPr>
            <a:r>
              <a:rPr lang="en-AU" sz="7200" dirty="0">
                <a:solidFill>
                  <a:schemeClr val="tx1"/>
                </a:solidFill>
              </a:rPr>
              <a:t>Same true for humans? Humans may know that they don’t know – Generative AI doesn’t and can’t</a:t>
            </a:r>
          </a:p>
          <a:p>
            <a:endParaRPr lang="en-AU" b="1" dirty="0">
              <a:solidFill>
                <a:schemeClr val="tx1"/>
              </a:solidFill>
            </a:endParaRPr>
          </a:p>
          <a:p>
            <a:pPr lvl="1"/>
            <a:endParaRPr lang="en-AU" dirty="0"/>
          </a:p>
          <a:p>
            <a:pPr lvl="1"/>
            <a:endParaRPr lang="en-AU" dirty="0"/>
          </a:p>
          <a:p>
            <a:endParaRPr lang="en-AU" dirty="0"/>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2392320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a:t>Issues with ChatGPT (</a:t>
            </a:r>
            <a:r>
              <a:rPr lang="en-AU" err="1"/>
              <a:t>Cont</a:t>
            </a:r>
            <a:r>
              <a:rPr lang="en-AU"/>
              <a:t>…)</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643467" y="1524000"/>
            <a:ext cx="10624090" cy="4865078"/>
          </a:xfrm>
        </p:spPr>
        <p:txBody>
          <a:bodyPr>
            <a:normAutofit fontScale="32500" lnSpcReduction="20000"/>
          </a:bodyPr>
          <a:lstStyle/>
          <a:p>
            <a:pPr>
              <a:lnSpc>
                <a:spcPct val="120000"/>
              </a:lnSpc>
            </a:pPr>
            <a:r>
              <a:rPr lang="en-AU" sz="7200">
                <a:solidFill>
                  <a:schemeClr val="tx1"/>
                </a:solidFill>
              </a:rPr>
              <a:t>Privacy</a:t>
            </a:r>
          </a:p>
          <a:p>
            <a:pPr lvl="1">
              <a:lnSpc>
                <a:spcPct val="120000"/>
              </a:lnSpc>
            </a:pPr>
            <a:r>
              <a:rPr lang="en-AU" sz="7200"/>
              <a:t>Opt-out clause for prompts and responses not to be reused in training</a:t>
            </a:r>
          </a:p>
          <a:p>
            <a:pPr>
              <a:lnSpc>
                <a:spcPct val="120000"/>
              </a:lnSpc>
            </a:pPr>
            <a:r>
              <a:rPr lang="en-AU" sz="7200">
                <a:solidFill>
                  <a:schemeClr val="tx1"/>
                </a:solidFill>
              </a:rPr>
              <a:t>Legal issues</a:t>
            </a:r>
          </a:p>
          <a:p>
            <a:pPr lvl="1">
              <a:lnSpc>
                <a:spcPct val="120000"/>
              </a:lnSpc>
            </a:pPr>
            <a:r>
              <a:rPr lang="en-AU" sz="7200">
                <a:solidFill>
                  <a:schemeClr val="tx1"/>
                </a:solidFill>
              </a:rPr>
              <a:t>Copyright concerns around training data</a:t>
            </a:r>
          </a:p>
          <a:p>
            <a:pPr lvl="1">
              <a:lnSpc>
                <a:spcPct val="120000"/>
              </a:lnSpc>
            </a:pPr>
            <a:r>
              <a:rPr lang="en-AU" sz="7200"/>
              <a:t>Liability for output</a:t>
            </a:r>
            <a:endParaRPr lang="en-AU" sz="7200">
              <a:solidFill>
                <a:schemeClr val="tx1"/>
              </a:solidFill>
            </a:endParaRPr>
          </a:p>
          <a:p>
            <a:pPr>
              <a:lnSpc>
                <a:spcPct val="120000"/>
              </a:lnSpc>
            </a:pPr>
            <a:r>
              <a:rPr lang="en-AU" sz="7200">
                <a:solidFill>
                  <a:schemeClr val="tx1"/>
                </a:solidFill>
              </a:rPr>
              <a:t>Bias</a:t>
            </a:r>
          </a:p>
          <a:p>
            <a:pPr lvl="1">
              <a:lnSpc>
                <a:spcPct val="120000"/>
              </a:lnSpc>
            </a:pPr>
            <a:r>
              <a:rPr lang="en-AU" sz="7200">
                <a:solidFill>
                  <a:schemeClr val="tx1"/>
                </a:solidFill>
              </a:rPr>
              <a:t>Bias comes from training data – the more you have, the less of a problem this may be</a:t>
            </a:r>
          </a:p>
          <a:p>
            <a:pPr lvl="1">
              <a:lnSpc>
                <a:spcPct val="120000"/>
              </a:lnSpc>
            </a:pPr>
            <a:r>
              <a:rPr lang="en-AU" sz="7200">
                <a:solidFill>
                  <a:schemeClr val="tx1"/>
                </a:solidFill>
              </a:rPr>
              <a:t>Can be potentially detected and adjusted</a:t>
            </a:r>
          </a:p>
          <a:p>
            <a:pPr lvl="2">
              <a:lnSpc>
                <a:spcPct val="120000"/>
              </a:lnSpc>
            </a:pPr>
            <a:r>
              <a:rPr lang="en-AU" sz="7200">
                <a:solidFill>
                  <a:schemeClr val="tx1"/>
                </a:solidFill>
              </a:rPr>
              <a:t>“Create an image of 5 powerful people”</a:t>
            </a:r>
          </a:p>
          <a:p>
            <a:endParaRPr lang="en-AU" b="1">
              <a:solidFill>
                <a:schemeClr val="tx1"/>
              </a:solidFill>
            </a:endParaRPr>
          </a:p>
          <a:p>
            <a:pPr lvl="1"/>
            <a:endParaRPr lang="en-AU"/>
          </a:p>
          <a:p>
            <a:pPr lvl="1"/>
            <a:endParaRPr lang="en-AU"/>
          </a:p>
          <a:p>
            <a:endParaRPr lang="en-AU"/>
          </a:p>
          <a:p>
            <a:endParaRPr lang="en-AU"/>
          </a:p>
          <a:p>
            <a:endParaRPr lang="en-US"/>
          </a:p>
          <a:p>
            <a:pPr marL="36900" indent="0">
              <a:buNone/>
            </a:pPr>
            <a:endParaRPr lang="en-AU">
              <a:effectLst/>
            </a:endParaRPr>
          </a:p>
          <a:p>
            <a:endParaRPr lang="en-AU" sz="2000"/>
          </a:p>
        </p:txBody>
      </p:sp>
    </p:spTree>
    <p:extLst>
      <p:ext uri="{BB962C8B-B14F-4D97-AF65-F5344CB8AC3E}">
        <p14:creationId xmlns:p14="http://schemas.microsoft.com/office/powerpoint/2010/main" val="3936183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6FF8C-A74B-E640-AF2F-9B4E07A213CF}"/>
              </a:ext>
            </a:extLst>
          </p:cNvPr>
          <p:cNvSpPr>
            <a:spLocks noGrp="1"/>
          </p:cNvSpPr>
          <p:nvPr>
            <p:ph type="title"/>
          </p:nvPr>
        </p:nvSpPr>
        <p:spPr/>
        <p:txBody>
          <a:bodyPr/>
          <a:lstStyle/>
          <a:p>
            <a:r>
              <a:rPr lang="en-AU" dirty="0"/>
              <a:t>Things you can use it for</a:t>
            </a:r>
          </a:p>
        </p:txBody>
      </p:sp>
      <p:sp>
        <p:nvSpPr>
          <p:cNvPr id="3" name="Content Placeholder 2">
            <a:extLst>
              <a:ext uri="{FF2B5EF4-FFF2-40B4-BE49-F238E27FC236}">
                <a16:creationId xmlns:a16="http://schemas.microsoft.com/office/drawing/2014/main" id="{C29FA815-F1A1-E848-8BE0-A481039CE411}"/>
              </a:ext>
            </a:extLst>
          </p:cNvPr>
          <p:cNvSpPr>
            <a:spLocks noGrp="1"/>
          </p:cNvSpPr>
          <p:nvPr>
            <p:ph idx="1"/>
          </p:nvPr>
        </p:nvSpPr>
        <p:spPr>
          <a:xfrm>
            <a:off x="643467" y="1705232"/>
            <a:ext cx="10624090" cy="4732638"/>
          </a:xfrm>
        </p:spPr>
        <p:txBody>
          <a:bodyPr>
            <a:normAutofit/>
          </a:bodyPr>
          <a:lstStyle/>
          <a:p>
            <a:r>
              <a:rPr lang="en-AU" b="1" dirty="0">
                <a:solidFill>
                  <a:schemeClr val="tx1"/>
                </a:solidFill>
              </a:rPr>
              <a:t>Explain how to do something:</a:t>
            </a:r>
          </a:p>
          <a:p>
            <a:pPr lvl="1"/>
            <a:r>
              <a:rPr lang="en-AU" b="1" dirty="0">
                <a:solidFill>
                  <a:schemeClr val="tx1"/>
                </a:solidFill>
              </a:rPr>
              <a:t>Write code in a particular language</a:t>
            </a:r>
          </a:p>
          <a:p>
            <a:pPr lvl="1"/>
            <a:r>
              <a:rPr lang="en-AU" b="1" dirty="0">
                <a:solidFill>
                  <a:schemeClr val="tx1"/>
                </a:solidFill>
              </a:rPr>
              <a:t>Write scripts that will run programs </a:t>
            </a:r>
          </a:p>
          <a:p>
            <a:pPr lvl="1"/>
            <a:r>
              <a:rPr lang="en-AU" b="1" dirty="0">
                <a:solidFill>
                  <a:schemeClr val="tx1"/>
                </a:solidFill>
              </a:rPr>
              <a:t>Instructions on how to run a command line application (e.g. network scanning)</a:t>
            </a:r>
          </a:p>
          <a:p>
            <a:pPr lvl="1"/>
            <a:r>
              <a:rPr lang="en-AU" b="1" dirty="0">
                <a:solidFill>
                  <a:schemeClr val="tx1"/>
                </a:solidFill>
              </a:rPr>
              <a:t>How to use commands in an unfamiliar environment e.g. Linux</a:t>
            </a:r>
          </a:p>
          <a:p>
            <a:r>
              <a:rPr lang="en-AU" b="1" dirty="0">
                <a:solidFill>
                  <a:schemeClr val="tx1"/>
                </a:solidFill>
              </a:rPr>
              <a:t>Explain how something works:</a:t>
            </a:r>
          </a:p>
          <a:p>
            <a:pPr lvl="1"/>
            <a:r>
              <a:rPr lang="en-AU" b="1" dirty="0">
                <a:solidFill>
                  <a:schemeClr val="tx1"/>
                </a:solidFill>
              </a:rPr>
              <a:t>Explain how a bit of code or script works</a:t>
            </a:r>
          </a:p>
          <a:p>
            <a:pPr lvl="1"/>
            <a:r>
              <a:rPr lang="en-AU" b="1" dirty="0">
                <a:solidFill>
                  <a:schemeClr val="tx1"/>
                </a:solidFill>
              </a:rPr>
              <a:t>Explain a concept e.g. threats/vulnerabilities/risk</a:t>
            </a:r>
          </a:p>
          <a:p>
            <a:pPr lvl="1"/>
            <a:r>
              <a:rPr lang="en-AU" b="1" dirty="0">
                <a:solidFill>
                  <a:schemeClr val="tx1"/>
                </a:solidFill>
              </a:rPr>
              <a:t>Explain why a bit of code may be wrong and allow it to be exploited</a:t>
            </a:r>
          </a:p>
          <a:p>
            <a:pPr lvl="1"/>
            <a:endParaRPr lang="en-AU" dirty="0"/>
          </a:p>
          <a:p>
            <a:pPr lvl="1"/>
            <a:endParaRPr lang="en-AU" dirty="0"/>
          </a:p>
          <a:p>
            <a:endParaRPr lang="en-AU" dirty="0"/>
          </a:p>
          <a:p>
            <a:endParaRPr lang="en-AU" dirty="0"/>
          </a:p>
          <a:p>
            <a:endParaRPr lang="en-US" dirty="0"/>
          </a:p>
          <a:p>
            <a:pPr marL="36900" indent="0">
              <a:buNone/>
            </a:pPr>
            <a:endParaRPr lang="en-AU" dirty="0">
              <a:effectLst/>
            </a:endParaRPr>
          </a:p>
          <a:p>
            <a:endParaRPr lang="en-AU" sz="2000" dirty="0"/>
          </a:p>
        </p:txBody>
      </p:sp>
    </p:spTree>
    <p:extLst>
      <p:ext uri="{BB962C8B-B14F-4D97-AF65-F5344CB8AC3E}">
        <p14:creationId xmlns:p14="http://schemas.microsoft.com/office/powerpoint/2010/main" val="764503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AnalogousFromDarkSeedLeftStep">
      <a:dk1>
        <a:srgbClr val="000000"/>
      </a:dk1>
      <a:lt1>
        <a:srgbClr val="FFFFFF"/>
      </a:lt1>
      <a:dk2>
        <a:srgbClr val="243541"/>
      </a:dk2>
      <a:lt2>
        <a:srgbClr val="E4E8E2"/>
      </a:lt2>
      <a:accent1>
        <a:srgbClr val="A629E7"/>
      </a:accent1>
      <a:accent2>
        <a:srgbClr val="6640DC"/>
      </a:accent2>
      <a:accent3>
        <a:srgbClr val="2F4FE7"/>
      </a:accent3>
      <a:accent4>
        <a:srgbClr val="1787D5"/>
      </a:accent4>
      <a:accent5>
        <a:srgbClr val="20B6B5"/>
      </a:accent5>
      <a:accent6>
        <a:srgbClr val="14B973"/>
      </a:accent6>
      <a:hlink>
        <a:srgbClr val="358E9F"/>
      </a:hlink>
      <a:folHlink>
        <a:srgbClr val="7F7F7F"/>
      </a:folHlink>
    </a:clrScheme>
    <a:fontScheme name="Slate">
      <a:majorFont>
        <a:latin typeface="Georgia Pro Cond Ligh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Speak Pro"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800</TotalTime>
  <Words>918</Words>
  <Application>Microsoft Macintosh PowerPoint</Application>
  <PresentationFormat>Widescreen</PresentationFormat>
  <Paragraphs>188</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.SF NS</vt:lpstr>
      <vt:lpstr>Calibri</vt:lpstr>
      <vt:lpstr>Georgia Pro Cond Light</vt:lpstr>
      <vt:lpstr>Speak Pro</vt:lpstr>
      <vt:lpstr>Wingdings 2</vt:lpstr>
      <vt:lpstr>SlateVTI</vt:lpstr>
      <vt:lpstr>CITS1003 Introduction to Cybersecurity ChatGPT in Cybersecurity  Dr David Glance</vt:lpstr>
      <vt:lpstr>Cat asking ChatGPT for more food</vt:lpstr>
      <vt:lpstr>3 Things</vt:lpstr>
      <vt:lpstr>Generative AI</vt:lpstr>
      <vt:lpstr>What ChatGPT does</vt:lpstr>
      <vt:lpstr>ChatGPT and Generative AI</vt:lpstr>
      <vt:lpstr>Issues with ChatGPT</vt:lpstr>
      <vt:lpstr>Issues with ChatGPT (Cont…)</vt:lpstr>
      <vt:lpstr>Things you can use it for</vt:lpstr>
      <vt:lpstr>Write a script</vt:lpstr>
      <vt:lpstr>Explain Code</vt:lpstr>
      <vt:lpstr>Explain Cybersecurity concepts</vt:lpstr>
      <vt:lpstr>Things you can use it for</vt:lpstr>
      <vt:lpstr>Constructing Prompts</vt:lpstr>
      <vt:lpstr>Constructing Prompts</vt:lpstr>
      <vt:lpstr>Use it responsibly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CITSXXXX Introduction to Cybersecurity [1] Unit overview</dc:title>
  <dc:creator>David Glance</dc:creator>
  <cp:lastModifiedBy>David Glance</cp:lastModifiedBy>
  <cp:revision>7</cp:revision>
  <dcterms:created xsi:type="dcterms:W3CDTF">2020-01-13T04:26:47Z</dcterms:created>
  <dcterms:modified xsi:type="dcterms:W3CDTF">2024-07-23T12:39:33Z</dcterms:modified>
</cp:coreProperties>
</file>

<file path=docProps/thumbnail.jpeg>
</file>